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12192000" cy="6858000"/>
  <p:custDataLst>
    <p:tags r:id="rId19"/>
  </p:custData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94" autoAdjust="0"/>
  </p:normalViewPr>
  <p:slideViewPr>
    <p:cSldViewPr>
      <p:cViewPr varScale="1">
        <p:scale>
          <a:sx n="74" d="100"/>
          <a:sy n="74" d="100"/>
        </p:scale>
        <p:origin x="101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C1CCCAC-9688-4EB6-A115-769CF3C89DBF}" type="datetimeFigureOut">
              <a:rPr lang="ru-RU"/>
              <a:t>12.12.2022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5B2893D-B4BD-49B4-98D1-9D81A8E03A4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4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prstGeom prst="rect">
            <a:avLst/>
          </a:prstGeom>
          <a:noFill/>
          <a:ln>
            <a:solidFill>
              <a:srgbClr val="000000"/>
            </a:solidFill>
            <a:miter lim="800000"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fld id="{F2EF62A3-6753-41C0-8B3F-DA48A98C249A}" type="slidenum">
              <a:rPr lang="ru-RU">
                <a:latin typeface="Calibri"/>
              </a:rPr>
              <a:t>2</a:t>
            </a:fld>
            <a:endParaRPr lang="ru-RU"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prstGeom prst="rect">
            <a:avLst/>
          </a:prstGeom>
          <a:noFill/>
          <a:ln>
            <a:solidFill>
              <a:srgbClr val="000000"/>
            </a:solidFill>
            <a:miter lim="800000"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ru-RU" b="1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fld id="{5C6EE6B5-C878-4A14-9D9D-FF53FAD3D05F}" type="slidenum">
              <a:rPr lang="ru-RU">
                <a:solidFill>
                  <a:srgbClr val="000000"/>
                </a:solidFill>
                <a:latin typeface="Calibri"/>
              </a:rPr>
              <a:t>6</a:t>
            </a:fld>
            <a:endParaRPr lang="ru-RU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prstGeom prst="rect">
            <a:avLst/>
          </a:prstGeom>
          <a:noFill/>
          <a:ln>
            <a:solidFill>
              <a:srgbClr val="000000"/>
            </a:solidFill>
            <a:miter lim="800000"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ru-RU" b="1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fld id="{5C6EE6B5-C878-4A14-9D9D-FF53FAD3D05F}" type="slidenum">
              <a:rPr lang="ru-RU">
                <a:solidFill>
                  <a:srgbClr val="000000"/>
                </a:solidFill>
                <a:latin typeface="Calibri"/>
              </a:rPr>
              <a:t>7</a:t>
            </a:fld>
            <a:endParaRPr lang="ru-RU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prstGeom prst="rect">
            <a:avLst/>
          </a:prstGeom>
          <a:noFill/>
          <a:ln>
            <a:solidFill>
              <a:srgbClr val="000000"/>
            </a:solidFill>
            <a:miter lim="800000"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ru-RU" b="1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fld id="{5C6EE6B5-C878-4A14-9D9D-FF53FAD3D05F}" type="slidenum">
              <a:rPr lang="ru-RU">
                <a:solidFill>
                  <a:srgbClr val="000000"/>
                </a:solidFill>
                <a:latin typeface="Calibri"/>
              </a:rPr>
              <a:t>8</a:t>
            </a:fld>
            <a:endParaRPr lang="ru-RU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0D0DBD-32B6-4261-A5F8-19E0AC72BA0E}" type="datetimeFigureOut">
              <a:rPr lang="ru-RU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BDADC1-9180-4281-B7F8-3BF84B547F9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>
        <a:lnSpc>
          <a:spcPct val="90000"/>
        </a:lnSpc>
        <a:spcBef>
          <a:spcPct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4383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1485900" y="2052638"/>
            <a:ext cx="9220200" cy="1588127"/>
          </a:xfrm>
        </p:spPr>
        <p:txBody>
          <a:bodyPr wrap="square" anchor="t">
            <a:noAutofit/>
          </a:bodyPr>
          <a:lstStyle/>
          <a:p>
            <a:pPr algn="ctr" rtl="0">
              <a:spcBef>
                <a:spcPts val="600"/>
              </a:spcBef>
              <a:defRPr/>
            </a:pPr>
            <a:r>
              <a:rPr lang="cs" sz="54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Detox, mikroflóra a zdraví střev</a:t>
            </a:r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35731" y="160400"/>
            <a:ext cx="449262" cy="399926"/>
            <a:chOff x="8270875" y="1960562"/>
            <a:chExt cx="1358900" cy="1209675"/>
          </a:xfrm>
          <a:solidFill>
            <a:schemeClr val="bg1"/>
          </a:solidFill>
        </p:grpSpPr>
        <p:sp>
          <p:nvSpPr>
            <p:cNvPr id="11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2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3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4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5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6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7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8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9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0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1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 bwMode="auto">
          <a:xfrm>
            <a:off x="952500" y="1540793"/>
            <a:ext cx="10287000" cy="377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" y="1"/>
            <a:ext cx="720724" cy="720724"/>
            <a:chOff x="1" y="1"/>
            <a:chExt cx="720724" cy="720724"/>
          </a:xfrm>
        </p:grpSpPr>
        <p:sp>
          <p:nvSpPr>
            <p:cNvPr id="7" name="Прямоугольник 51"/>
            <p:cNvSpPr>
              <a:spLocks noChangeArrowheads="1"/>
            </p:cNvSpPr>
            <p:nvPr/>
          </p:nvSpPr>
          <p:spPr bwMode="auto">
            <a:xfrm>
              <a:off x="1" y="1"/>
              <a:ext cx="720724" cy="72072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txBody>
            <a:bodyPr anchor="ctr">
              <a:noAutofit/>
            </a:bodyPr>
            <a:lstStyle>
              <a:lvl1pPr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1pPr>
              <a:lvl2pPr marL="742950" indent="-285750"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2pPr>
              <a:lvl3pPr marL="1143000" indent="-228600"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3pPr>
              <a:lvl4pPr marL="1600200" indent="-228600"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4pPr>
              <a:lvl5pPr marL="2057400" indent="-228600"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5pPr>
              <a:lvl6pPr marL="2514600" indent="-228600">
                <a:spcBef>
                  <a:spcPct val="0"/>
                </a:spcBef>
                <a:spcAft>
                  <a:spcPct val="0"/>
                </a:spcAft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6pPr>
              <a:lvl7pPr marL="2971800" indent="-228600">
                <a:spcBef>
                  <a:spcPct val="0"/>
                </a:spcBef>
                <a:spcAft>
                  <a:spcPct val="0"/>
                </a:spcAft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7pPr>
              <a:lvl8pPr marL="3429000" indent="-228600">
                <a:spcBef>
                  <a:spcPct val="0"/>
                </a:spcBef>
                <a:spcAft>
                  <a:spcPct val="0"/>
                </a:spcAft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8pPr>
              <a:lvl9pPr marL="3886200" indent="-228600">
                <a:spcBef>
                  <a:spcPct val="0"/>
                </a:spcBef>
                <a:spcAft>
                  <a:spcPct val="0"/>
                </a:spcAft>
                <a:buSzTx/>
                <a:defRPr>
                  <a:solidFill>
                    <a:schemeClr val="tx1"/>
                  </a:solidFill>
                  <a:latin typeface="Calibri"/>
                  <a:cs typeface="Arial"/>
                </a:defRPr>
              </a:lvl9pPr>
            </a:lstStyle>
            <a:p>
              <a:pPr algn="ctr">
                <a:defRPr/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35731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9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0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1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2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3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4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5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6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7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8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9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  <p:sp>
        <p:nvSpPr>
          <p:cNvPr id="3" name="Объект 2"/>
          <p:cNvSpPr>
            <a:spLocks noGrp="1"/>
          </p:cNvSpPr>
          <p:nvPr>
            <p:ph idx="4294967295"/>
          </p:nvPr>
        </p:nvSpPr>
        <p:spPr bwMode="auto">
          <a:xfrm>
            <a:off x="5634843" y="1898724"/>
            <a:ext cx="5547507" cy="3268587"/>
          </a:xfrm>
        </p:spPr>
        <p:txBody>
          <a:bodyPr wrap="square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cs" sz="3200" b="1" i="0" u="none" strike="noStrike">
                <a:solidFill>
                  <a:srgbClr val="0686C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FUNKCE:</a:t>
            </a:r>
            <a:endParaRPr/>
          </a:p>
          <a:p>
            <a:pPr rtl="0">
              <a:lnSpc>
                <a:spcPct val="80000"/>
              </a:lnSpc>
              <a:spcBef>
                <a:spcPts val="600"/>
              </a:spcBef>
              <a:defRPr/>
            </a:pPr>
            <a:r>
              <a:rPr lang="cs" sz="2000" b="1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Ochrana proti patogenům</a:t>
            </a:r>
            <a:endParaRPr/>
          </a:p>
          <a:p>
            <a:pPr rtl="0">
              <a:lnSpc>
                <a:spcPct val="80000"/>
              </a:lnSpc>
              <a:spcBef>
                <a:spcPts val="600"/>
              </a:spcBef>
              <a:defRPr/>
            </a:pPr>
            <a:r>
              <a:rPr lang="cs" sz="2000" b="1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Účast na trávení (vstřebávání a syntéza živin)</a:t>
            </a:r>
            <a:endParaRPr/>
          </a:p>
          <a:p>
            <a:pPr rtl="0">
              <a:lnSpc>
                <a:spcPct val="80000"/>
              </a:lnSpc>
              <a:spcBef>
                <a:spcPts val="600"/>
              </a:spcBef>
              <a:defRPr/>
            </a:pPr>
            <a:r>
              <a:rPr lang="cs" sz="2000" b="1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Regulace imunitního systému</a:t>
            </a:r>
            <a:endParaRPr/>
          </a:p>
          <a:p>
            <a:pPr rtl="0">
              <a:lnSpc>
                <a:spcPct val="80000"/>
              </a:lnSpc>
              <a:spcBef>
                <a:spcPts val="600"/>
              </a:spcBef>
              <a:defRPr/>
            </a:pPr>
            <a:r>
              <a:rPr lang="cs" sz="2000" b="1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Zapojení do všech typů metabolismu a regulace endokrinního systému</a:t>
            </a:r>
            <a:endParaRPr/>
          </a:p>
          <a:p>
            <a:pPr rtl="0">
              <a:lnSpc>
                <a:spcPct val="80000"/>
              </a:lnSpc>
              <a:spcBef>
                <a:spcPts val="600"/>
              </a:spcBef>
              <a:defRPr/>
            </a:pPr>
            <a:r>
              <a:rPr lang="cs" sz="2000" b="1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Účinky na nervový systém (inteligence a psychoemoční reakce)</a:t>
            </a:r>
            <a:endParaRPr/>
          </a:p>
          <a:p>
            <a:pPr rtl="0">
              <a:lnSpc>
                <a:spcPct val="80000"/>
              </a:lnSpc>
              <a:spcBef>
                <a:spcPts val="600"/>
              </a:spcBef>
              <a:defRPr/>
            </a:pPr>
            <a:r>
              <a:rPr lang="cs" sz="2000" b="1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Účast na detoxikačních procesech</a:t>
            </a:r>
            <a:endParaRPr/>
          </a:p>
        </p:txBody>
      </p:sp>
      <p:sp>
        <p:nvSpPr>
          <p:cNvPr id="4" name="Пятиугольник 3"/>
          <p:cNvSpPr/>
          <p:nvPr/>
        </p:nvSpPr>
        <p:spPr bwMode="auto">
          <a:xfrm>
            <a:off x="952500" y="1540793"/>
            <a:ext cx="4438650" cy="3776412"/>
          </a:xfrm>
          <a:prstGeom prst="homePlate">
            <a:avLst>
              <a:gd name="adj" fmla="val 21893"/>
            </a:avLst>
          </a:prstGeom>
          <a:solidFill>
            <a:srgbClr val="068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>
            <a:noAutofit/>
          </a:bodyPr>
          <a:lstStyle/>
          <a:p>
            <a:pPr rtl="0">
              <a:lnSpc>
                <a:spcPct val="60000"/>
              </a:lnSpc>
              <a:spcBef>
                <a:spcPts val="600"/>
              </a:spcBef>
              <a:defRPr/>
            </a:pPr>
            <a:r>
              <a:rPr lang="cs" sz="8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70</a:t>
            </a:r>
            <a:r>
              <a:rPr lang="cs" sz="32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% VEŠKERÉ MIKROFLÓRY V TĚLE</a:t>
            </a:r>
            <a:endParaRPr lang="ru-RU" sz="3600" b="1">
              <a:ln w="22225">
                <a:noFill/>
                <a:prstDash val="solid"/>
              </a:ln>
              <a:solidFill>
                <a:schemeClr val="bg1"/>
              </a:solidFill>
              <a:latin typeface="Calibri"/>
            </a:endParaRPr>
          </a:p>
          <a:p>
            <a:pPr lvl="0" rtl="0">
              <a:lnSpc>
                <a:spcPct val="90000"/>
              </a:lnSpc>
              <a:spcBef>
                <a:spcPts val="600"/>
              </a:spcBef>
              <a:defRPr/>
            </a:pPr>
            <a:r>
              <a:rPr lang="cs" sz="1800" b="1" i="1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100 bilionů mikroorganismů </a:t>
            </a:r>
            <a:br>
              <a:rPr lang="cs" sz="1800" b="1" i="1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cs" sz="1800" b="1" i="1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od 300 do 3 000 biologických druhů</a:t>
            </a:r>
            <a:endParaRPr/>
          </a:p>
        </p:txBody>
      </p:sp>
      <p:sp>
        <p:nvSpPr>
          <p:cNvPr id="20" name="Заголовок 1"/>
          <p:cNvSpPr txBox="1"/>
          <p:nvPr/>
        </p:nvSpPr>
        <p:spPr bwMode="auto">
          <a:xfrm>
            <a:off x="952500" y="661468"/>
            <a:ext cx="10287000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Bef>
                <a:spcPts val="600"/>
              </a:spcBef>
              <a:defRPr/>
            </a:pPr>
            <a:r>
              <a:rPr lang="cs" sz="4400" b="1" i="0" u="none" strike="noStrike">
                <a:solidFill>
                  <a:srgbClr val="0686C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STŘEVNÍ MIKROBIOTIKA</a:t>
            </a:r>
            <a:endParaRPr/>
          </a:p>
        </p:txBody>
      </p:sp>
      <p:sp>
        <p:nvSpPr>
          <p:cNvPr id="21" name="Заголовок 1"/>
          <p:cNvSpPr txBox="1"/>
          <p:nvPr/>
        </p:nvSpPr>
        <p:spPr bwMode="auto">
          <a:xfrm>
            <a:off x="1901045" y="5550830"/>
            <a:ext cx="7291299" cy="8901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 rtl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cs" sz="3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OVLIVŇUJE KVALITU A POHODLÍ ŽIVOTA!</a:t>
            </a:r>
            <a:endParaRPr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ownloads\shutterstock_1696032508.jpg"/>
          <p:cNvPicPr>
            <a:picLocks noChangeAspect="1" noChangeArrowheads="1"/>
          </p:cNvPicPr>
          <p:nvPr/>
        </p:nvPicPr>
        <p:blipFill>
          <a:blip r:embed="rId2"/>
          <a:srcRect l="15416" t="6732" r="18025"/>
          <a:stretch>
            <a:fillRect/>
          </a:stretch>
        </p:blipFill>
        <p:spPr bwMode="auto">
          <a:xfrm flipH="1">
            <a:off x="-4" y="6778"/>
            <a:ext cx="12192000" cy="700362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 bwMode="auto">
          <a:xfrm rot="10800000">
            <a:off x="0" y="6777"/>
            <a:ext cx="862331" cy="86061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150866" y="185072"/>
            <a:ext cx="564028" cy="504027"/>
          </a:xfrm>
          <a:custGeom>
            <a:avLst/>
            <a:gdLst>
              <a:gd name="T0" fmla="*/ 179 w 296"/>
              <a:gd name="T1" fmla="*/ 92 h 264"/>
              <a:gd name="T2" fmla="*/ 277 w 296"/>
              <a:gd name="T3" fmla="*/ 92 h 264"/>
              <a:gd name="T4" fmla="*/ 296 w 296"/>
              <a:gd name="T5" fmla="*/ 126 h 264"/>
              <a:gd name="T6" fmla="*/ 160 w 296"/>
              <a:gd name="T7" fmla="*/ 126 h 264"/>
              <a:gd name="T8" fmla="*/ 179 w 296"/>
              <a:gd name="T9" fmla="*/ 92 h 264"/>
              <a:gd name="T10" fmla="*/ 212 w 296"/>
              <a:gd name="T11" fmla="*/ 138 h 264"/>
              <a:gd name="T12" fmla="*/ 231 w 296"/>
              <a:gd name="T13" fmla="*/ 172 h 264"/>
              <a:gd name="T14" fmla="*/ 277 w 296"/>
              <a:gd name="T15" fmla="*/ 172 h 264"/>
              <a:gd name="T16" fmla="*/ 296 w 296"/>
              <a:gd name="T17" fmla="*/ 138 h 264"/>
              <a:gd name="T18" fmla="*/ 212 w 296"/>
              <a:gd name="T19" fmla="*/ 138 h 264"/>
              <a:gd name="T20" fmla="*/ 137 w 296"/>
              <a:gd name="T21" fmla="*/ 138 h 264"/>
              <a:gd name="T22" fmla="*/ 0 w 296"/>
              <a:gd name="T23" fmla="*/ 138 h 264"/>
              <a:gd name="T24" fmla="*/ 21 w 296"/>
              <a:gd name="T25" fmla="*/ 172 h 264"/>
              <a:gd name="T26" fmla="*/ 119 w 296"/>
              <a:gd name="T27" fmla="*/ 172 h 264"/>
              <a:gd name="T28" fmla="*/ 137 w 296"/>
              <a:gd name="T29" fmla="*/ 138 h 264"/>
              <a:gd name="T30" fmla="*/ 65 w 296"/>
              <a:gd name="T31" fmla="*/ 92 h 264"/>
              <a:gd name="T32" fmla="*/ 21 w 296"/>
              <a:gd name="T33" fmla="*/ 92 h 264"/>
              <a:gd name="T34" fmla="*/ 0 w 296"/>
              <a:gd name="T35" fmla="*/ 126 h 264"/>
              <a:gd name="T36" fmla="*/ 83 w 296"/>
              <a:gd name="T37" fmla="*/ 126 h 264"/>
              <a:gd name="T38" fmla="*/ 65 w 296"/>
              <a:gd name="T39" fmla="*/ 92 h 264"/>
              <a:gd name="T40" fmla="*/ 225 w 296"/>
              <a:gd name="T41" fmla="*/ 80 h 264"/>
              <a:gd name="T42" fmla="*/ 248 w 296"/>
              <a:gd name="T43" fmla="*/ 40 h 264"/>
              <a:gd name="T44" fmla="*/ 229 w 296"/>
              <a:gd name="T45" fmla="*/ 6 h 264"/>
              <a:gd name="T46" fmla="*/ 187 w 296"/>
              <a:gd name="T47" fmla="*/ 80 h 264"/>
              <a:gd name="T48" fmla="*/ 225 w 296"/>
              <a:gd name="T49" fmla="*/ 80 h 264"/>
              <a:gd name="T50" fmla="*/ 148 w 296"/>
              <a:gd name="T51" fmla="*/ 145 h 264"/>
              <a:gd name="T52" fmla="*/ 81 w 296"/>
              <a:gd name="T53" fmla="*/ 264 h 264"/>
              <a:gd name="T54" fmla="*/ 119 w 296"/>
              <a:gd name="T55" fmla="*/ 264 h 264"/>
              <a:gd name="T56" fmla="*/ 167 w 296"/>
              <a:gd name="T57" fmla="*/ 178 h 264"/>
              <a:gd name="T58" fmla="*/ 148 w 296"/>
              <a:gd name="T59" fmla="*/ 145 h 264"/>
              <a:gd name="T60" fmla="*/ 73 w 296"/>
              <a:gd name="T61" fmla="*/ 184 h 264"/>
              <a:gd name="T62" fmla="*/ 50 w 296"/>
              <a:gd name="T63" fmla="*/ 224 h 264"/>
              <a:gd name="T64" fmla="*/ 69 w 296"/>
              <a:gd name="T65" fmla="*/ 258 h 264"/>
              <a:gd name="T66" fmla="*/ 110 w 296"/>
              <a:gd name="T67" fmla="*/ 184 h 264"/>
              <a:gd name="T68" fmla="*/ 73 w 296"/>
              <a:gd name="T69" fmla="*/ 184 h 264"/>
              <a:gd name="T70" fmla="*/ 137 w 296"/>
              <a:gd name="T71" fmla="*/ 126 h 264"/>
              <a:gd name="T72" fmla="*/ 69 w 296"/>
              <a:gd name="T73" fmla="*/ 6 h 264"/>
              <a:gd name="T74" fmla="*/ 50 w 296"/>
              <a:gd name="T75" fmla="*/ 40 h 264"/>
              <a:gd name="T76" fmla="*/ 100 w 296"/>
              <a:gd name="T77" fmla="*/ 126 h 264"/>
              <a:gd name="T78" fmla="*/ 137 w 296"/>
              <a:gd name="T79" fmla="*/ 126 h 264"/>
              <a:gd name="T80" fmla="*/ 156 w 296"/>
              <a:gd name="T81" fmla="*/ 224 h 264"/>
              <a:gd name="T82" fmla="*/ 179 w 296"/>
              <a:gd name="T83" fmla="*/ 264 h 264"/>
              <a:gd name="T84" fmla="*/ 217 w 296"/>
              <a:gd name="T85" fmla="*/ 264 h 264"/>
              <a:gd name="T86" fmla="*/ 175 w 296"/>
              <a:gd name="T87" fmla="*/ 191 h 264"/>
              <a:gd name="T88" fmla="*/ 156 w 296"/>
              <a:gd name="T89" fmla="*/ 224 h 264"/>
              <a:gd name="T90" fmla="*/ 160 w 296"/>
              <a:gd name="T91" fmla="*/ 138 h 264"/>
              <a:gd name="T92" fmla="*/ 229 w 296"/>
              <a:gd name="T93" fmla="*/ 258 h 264"/>
              <a:gd name="T94" fmla="*/ 248 w 296"/>
              <a:gd name="T95" fmla="*/ 224 h 264"/>
              <a:gd name="T96" fmla="*/ 198 w 296"/>
              <a:gd name="T97" fmla="*/ 138 h 264"/>
              <a:gd name="T98" fmla="*/ 160 w 296"/>
              <a:gd name="T99" fmla="*/ 138 h 264"/>
              <a:gd name="T100" fmla="*/ 217 w 296"/>
              <a:gd name="T101" fmla="*/ 0 h 264"/>
              <a:gd name="T102" fmla="*/ 179 w 296"/>
              <a:gd name="T103" fmla="*/ 0 h 264"/>
              <a:gd name="T104" fmla="*/ 148 w 296"/>
              <a:gd name="T105" fmla="*/ 52 h 264"/>
              <a:gd name="T106" fmla="*/ 119 w 296"/>
              <a:gd name="T107" fmla="*/ 0 h 264"/>
              <a:gd name="T108" fmla="*/ 81 w 296"/>
              <a:gd name="T109" fmla="*/ 0 h 264"/>
              <a:gd name="T110" fmla="*/ 148 w 296"/>
              <a:gd name="T111" fmla="*/ 117 h 264"/>
              <a:gd name="T112" fmla="*/ 217 w 296"/>
              <a:gd name="T113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6" h="264" extrusionOk="0">
                <a:moveTo>
                  <a:pt x="179" y="92"/>
                </a:moveTo>
                <a:lnTo>
                  <a:pt x="277" y="92"/>
                </a:lnTo>
                <a:lnTo>
                  <a:pt x="296" y="126"/>
                </a:lnTo>
                <a:lnTo>
                  <a:pt x="160" y="126"/>
                </a:lnTo>
                <a:lnTo>
                  <a:pt x="179" y="92"/>
                </a:lnTo>
                <a:close/>
                <a:moveTo>
                  <a:pt x="212" y="138"/>
                </a:moveTo>
                <a:lnTo>
                  <a:pt x="231" y="172"/>
                </a:lnTo>
                <a:lnTo>
                  <a:pt x="277" y="172"/>
                </a:lnTo>
                <a:lnTo>
                  <a:pt x="296" y="138"/>
                </a:lnTo>
                <a:lnTo>
                  <a:pt x="212" y="138"/>
                </a:lnTo>
                <a:close/>
                <a:moveTo>
                  <a:pt x="137" y="138"/>
                </a:moveTo>
                <a:lnTo>
                  <a:pt x="0" y="138"/>
                </a:lnTo>
                <a:lnTo>
                  <a:pt x="21" y="172"/>
                </a:lnTo>
                <a:lnTo>
                  <a:pt x="119" y="172"/>
                </a:lnTo>
                <a:lnTo>
                  <a:pt x="137" y="138"/>
                </a:lnTo>
                <a:close/>
                <a:moveTo>
                  <a:pt x="65" y="92"/>
                </a:moveTo>
                <a:lnTo>
                  <a:pt x="21" y="92"/>
                </a:lnTo>
                <a:lnTo>
                  <a:pt x="0" y="126"/>
                </a:lnTo>
                <a:lnTo>
                  <a:pt x="83" y="126"/>
                </a:lnTo>
                <a:lnTo>
                  <a:pt x="65" y="92"/>
                </a:lnTo>
                <a:close/>
                <a:moveTo>
                  <a:pt x="225" y="80"/>
                </a:moveTo>
                <a:lnTo>
                  <a:pt x="248" y="40"/>
                </a:lnTo>
                <a:lnTo>
                  <a:pt x="229" y="6"/>
                </a:lnTo>
                <a:lnTo>
                  <a:pt x="187" y="80"/>
                </a:lnTo>
                <a:lnTo>
                  <a:pt x="225" y="80"/>
                </a:lnTo>
                <a:close/>
                <a:moveTo>
                  <a:pt x="148" y="145"/>
                </a:moveTo>
                <a:lnTo>
                  <a:pt x="81" y="264"/>
                </a:lnTo>
                <a:lnTo>
                  <a:pt x="119" y="264"/>
                </a:lnTo>
                <a:lnTo>
                  <a:pt x="167" y="178"/>
                </a:lnTo>
                <a:lnTo>
                  <a:pt x="148" y="145"/>
                </a:lnTo>
                <a:close/>
                <a:moveTo>
                  <a:pt x="73" y="184"/>
                </a:moveTo>
                <a:lnTo>
                  <a:pt x="50" y="224"/>
                </a:lnTo>
                <a:lnTo>
                  <a:pt x="69" y="258"/>
                </a:lnTo>
                <a:lnTo>
                  <a:pt x="110" y="184"/>
                </a:lnTo>
                <a:lnTo>
                  <a:pt x="73" y="184"/>
                </a:lnTo>
                <a:close/>
                <a:moveTo>
                  <a:pt x="137" y="126"/>
                </a:moveTo>
                <a:lnTo>
                  <a:pt x="69" y="6"/>
                </a:lnTo>
                <a:lnTo>
                  <a:pt x="50" y="40"/>
                </a:lnTo>
                <a:lnTo>
                  <a:pt x="100" y="126"/>
                </a:lnTo>
                <a:lnTo>
                  <a:pt x="137" y="126"/>
                </a:lnTo>
                <a:close/>
                <a:moveTo>
                  <a:pt x="156" y="224"/>
                </a:moveTo>
                <a:lnTo>
                  <a:pt x="179" y="264"/>
                </a:lnTo>
                <a:lnTo>
                  <a:pt x="217" y="264"/>
                </a:lnTo>
                <a:lnTo>
                  <a:pt x="175" y="191"/>
                </a:lnTo>
                <a:lnTo>
                  <a:pt x="156" y="224"/>
                </a:lnTo>
                <a:close/>
                <a:moveTo>
                  <a:pt x="160" y="138"/>
                </a:moveTo>
                <a:lnTo>
                  <a:pt x="229" y="258"/>
                </a:lnTo>
                <a:lnTo>
                  <a:pt x="248" y="224"/>
                </a:lnTo>
                <a:lnTo>
                  <a:pt x="198" y="138"/>
                </a:lnTo>
                <a:lnTo>
                  <a:pt x="160" y="138"/>
                </a:lnTo>
                <a:close/>
                <a:moveTo>
                  <a:pt x="217" y="0"/>
                </a:moveTo>
                <a:lnTo>
                  <a:pt x="179" y="0"/>
                </a:lnTo>
                <a:lnTo>
                  <a:pt x="148" y="52"/>
                </a:lnTo>
                <a:lnTo>
                  <a:pt x="119" y="0"/>
                </a:lnTo>
                <a:lnTo>
                  <a:pt x="81" y="0"/>
                </a:lnTo>
                <a:lnTo>
                  <a:pt x="148" y="117"/>
                </a:lnTo>
                <a:lnTo>
                  <a:pt x="217" y="0"/>
                </a:lnTo>
                <a:close/>
              </a:path>
            </a:pathLst>
          </a:custGeom>
          <a:solidFill>
            <a:srgbClr val="0C95C6"/>
          </a:solidFill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endParaRPr lang="ru-RU" sz="2400"/>
          </a:p>
        </p:txBody>
      </p:sp>
      <p:sp>
        <p:nvSpPr>
          <p:cNvPr id="84" name="Google Shape;84;p18"/>
          <p:cNvSpPr txBox="1"/>
          <p:nvPr/>
        </p:nvSpPr>
        <p:spPr bwMode="auto">
          <a:xfrm>
            <a:off x="714895" y="1190743"/>
            <a:ext cx="5021066" cy="231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>
              <a:defRPr/>
            </a:pPr>
            <a:r>
              <a:rPr lang="cs" sz="3700" b="1" i="0" u="none" strike="noStrike">
                <a:solidFill>
                  <a:srgbClr val="1BB2D5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Jak pečovat o rovnováhu střevní mikroflóry?</a:t>
            </a:r>
            <a:endParaRPr/>
          </a:p>
        </p:txBody>
      </p:sp>
      <p:sp>
        <p:nvSpPr>
          <p:cNvPr id="85" name="Google Shape;85;p18"/>
          <p:cNvSpPr txBox="1"/>
          <p:nvPr/>
        </p:nvSpPr>
        <p:spPr bwMode="auto">
          <a:xfrm>
            <a:off x="642128" y="3508589"/>
            <a:ext cx="4517767" cy="2872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585" indent="-423323" rtl="0">
              <a:lnSpc>
                <a:spcPts val="2400"/>
              </a:lnSpc>
              <a:buSzPct val="50000"/>
              <a:buChar char="●"/>
              <a:defRPr/>
            </a:pPr>
            <a:r>
              <a:rPr lang="cs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Obohatit svou stravu o vlákninu.</a:t>
            </a:r>
            <a:endParaRPr sz="2400">
              <a:latin typeface="Calibri"/>
              <a:cs typeface="Calibri"/>
            </a:endParaRPr>
          </a:p>
          <a:p>
            <a:pPr marL="609585" indent="-423323" rtl="0">
              <a:lnSpc>
                <a:spcPts val="2400"/>
              </a:lnSpc>
              <a:buSzPct val="50000"/>
              <a:buChar char="●"/>
              <a:defRPr/>
            </a:pPr>
            <a:r>
              <a:rPr lang="cs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Omezit konzumaci sladkostí, alkoholu a červeného masa.</a:t>
            </a:r>
            <a:endParaRPr sz="2400">
              <a:latin typeface="Calibri"/>
              <a:cs typeface="Calibri"/>
            </a:endParaRPr>
          </a:p>
          <a:p>
            <a:pPr marL="609585" indent="-423323" rtl="0">
              <a:lnSpc>
                <a:spcPts val="2400"/>
              </a:lnSpc>
              <a:buSzPct val="50000"/>
              <a:buChar char="●"/>
              <a:defRPr/>
            </a:pPr>
            <a:r>
              <a:rPr lang="cs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Více se pohybovat a častěji cvičit.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Freeform 9"/>
          <p:cNvSpPr>
            <a:spLocks noEditPoints="1"/>
          </p:cNvSpPr>
          <p:nvPr/>
        </p:nvSpPr>
        <p:spPr bwMode="auto">
          <a:xfrm>
            <a:off x="7892786" y="5070495"/>
            <a:ext cx="1870975" cy="1671940"/>
          </a:xfrm>
          <a:custGeom>
            <a:avLst/>
            <a:gdLst>
              <a:gd name="T0" fmla="*/ 179 w 296"/>
              <a:gd name="T1" fmla="*/ 92 h 264"/>
              <a:gd name="T2" fmla="*/ 277 w 296"/>
              <a:gd name="T3" fmla="*/ 92 h 264"/>
              <a:gd name="T4" fmla="*/ 296 w 296"/>
              <a:gd name="T5" fmla="*/ 126 h 264"/>
              <a:gd name="T6" fmla="*/ 160 w 296"/>
              <a:gd name="T7" fmla="*/ 126 h 264"/>
              <a:gd name="T8" fmla="*/ 179 w 296"/>
              <a:gd name="T9" fmla="*/ 92 h 264"/>
              <a:gd name="T10" fmla="*/ 212 w 296"/>
              <a:gd name="T11" fmla="*/ 138 h 264"/>
              <a:gd name="T12" fmla="*/ 231 w 296"/>
              <a:gd name="T13" fmla="*/ 172 h 264"/>
              <a:gd name="T14" fmla="*/ 277 w 296"/>
              <a:gd name="T15" fmla="*/ 172 h 264"/>
              <a:gd name="T16" fmla="*/ 296 w 296"/>
              <a:gd name="T17" fmla="*/ 138 h 264"/>
              <a:gd name="T18" fmla="*/ 212 w 296"/>
              <a:gd name="T19" fmla="*/ 138 h 264"/>
              <a:gd name="T20" fmla="*/ 137 w 296"/>
              <a:gd name="T21" fmla="*/ 138 h 264"/>
              <a:gd name="T22" fmla="*/ 0 w 296"/>
              <a:gd name="T23" fmla="*/ 138 h 264"/>
              <a:gd name="T24" fmla="*/ 21 w 296"/>
              <a:gd name="T25" fmla="*/ 172 h 264"/>
              <a:gd name="T26" fmla="*/ 119 w 296"/>
              <a:gd name="T27" fmla="*/ 172 h 264"/>
              <a:gd name="T28" fmla="*/ 137 w 296"/>
              <a:gd name="T29" fmla="*/ 138 h 264"/>
              <a:gd name="T30" fmla="*/ 65 w 296"/>
              <a:gd name="T31" fmla="*/ 92 h 264"/>
              <a:gd name="T32" fmla="*/ 21 w 296"/>
              <a:gd name="T33" fmla="*/ 92 h 264"/>
              <a:gd name="T34" fmla="*/ 0 w 296"/>
              <a:gd name="T35" fmla="*/ 126 h 264"/>
              <a:gd name="T36" fmla="*/ 83 w 296"/>
              <a:gd name="T37" fmla="*/ 126 h 264"/>
              <a:gd name="T38" fmla="*/ 65 w 296"/>
              <a:gd name="T39" fmla="*/ 92 h 264"/>
              <a:gd name="T40" fmla="*/ 225 w 296"/>
              <a:gd name="T41" fmla="*/ 80 h 264"/>
              <a:gd name="T42" fmla="*/ 248 w 296"/>
              <a:gd name="T43" fmla="*/ 40 h 264"/>
              <a:gd name="T44" fmla="*/ 229 w 296"/>
              <a:gd name="T45" fmla="*/ 6 h 264"/>
              <a:gd name="T46" fmla="*/ 187 w 296"/>
              <a:gd name="T47" fmla="*/ 80 h 264"/>
              <a:gd name="T48" fmla="*/ 225 w 296"/>
              <a:gd name="T49" fmla="*/ 80 h 264"/>
              <a:gd name="T50" fmla="*/ 148 w 296"/>
              <a:gd name="T51" fmla="*/ 145 h 264"/>
              <a:gd name="T52" fmla="*/ 81 w 296"/>
              <a:gd name="T53" fmla="*/ 264 h 264"/>
              <a:gd name="T54" fmla="*/ 119 w 296"/>
              <a:gd name="T55" fmla="*/ 264 h 264"/>
              <a:gd name="T56" fmla="*/ 167 w 296"/>
              <a:gd name="T57" fmla="*/ 178 h 264"/>
              <a:gd name="T58" fmla="*/ 148 w 296"/>
              <a:gd name="T59" fmla="*/ 145 h 264"/>
              <a:gd name="T60" fmla="*/ 73 w 296"/>
              <a:gd name="T61" fmla="*/ 184 h 264"/>
              <a:gd name="T62" fmla="*/ 50 w 296"/>
              <a:gd name="T63" fmla="*/ 224 h 264"/>
              <a:gd name="T64" fmla="*/ 69 w 296"/>
              <a:gd name="T65" fmla="*/ 258 h 264"/>
              <a:gd name="T66" fmla="*/ 110 w 296"/>
              <a:gd name="T67" fmla="*/ 184 h 264"/>
              <a:gd name="T68" fmla="*/ 73 w 296"/>
              <a:gd name="T69" fmla="*/ 184 h 264"/>
              <a:gd name="T70" fmla="*/ 137 w 296"/>
              <a:gd name="T71" fmla="*/ 126 h 264"/>
              <a:gd name="T72" fmla="*/ 69 w 296"/>
              <a:gd name="T73" fmla="*/ 6 h 264"/>
              <a:gd name="T74" fmla="*/ 50 w 296"/>
              <a:gd name="T75" fmla="*/ 40 h 264"/>
              <a:gd name="T76" fmla="*/ 100 w 296"/>
              <a:gd name="T77" fmla="*/ 126 h 264"/>
              <a:gd name="T78" fmla="*/ 137 w 296"/>
              <a:gd name="T79" fmla="*/ 126 h 264"/>
              <a:gd name="T80" fmla="*/ 156 w 296"/>
              <a:gd name="T81" fmla="*/ 224 h 264"/>
              <a:gd name="T82" fmla="*/ 179 w 296"/>
              <a:gd name="T83" fmla="*/ 264 h 264"/>
              <a:gd name="T84" fmla="*/ 217 w 296"/>
              <a:gd name="T85" fmla="*/ 264 h 264"/>
              <a:gd name="T86" fmla="*/ 175 w 296"/>
              <a:gd name="T87" fmla="*/ 191 h 264"/>
              <a:gd name="T88" fmla="*/ 156 w 296"/>
              <a:gd name="T89" fmla="*/ 224 h 264"/>
              <a:gd name="T90" fmla="*/ 160 w 296"/>
              <a:gd name="T91" fmla="*/ 138 h 264"/>
              <a:gd name="T92" fmla="*/ 229 w 296"/>
              <a:gd name="T93" fmla="*/ 258 h 264"/>
              <a:gd name="T94" fmla="*/ 248 w 296"/>
              <a:gd name="T95" fmla="*/ 224 h 264"/>
              <a:gd name="T96" fmla="*/ 198 w 296"/>
              <a:gd name="T97" fmla="*/ 138 h 264"/>
              <a:gd name="T98" fmla="*/ 160 w 296"/>
              <a:gd name="T99" fmla="*/ 138 h 264"/>
              <a:gd name="T100" fmla="*/ 217 w 296"/>
              <a:gd name="T101" fmla="*/ 0 h 264"/>
              <a:gd name="T102" fmla="*/ 179 w 296"/>
              <a:gd name="T103" fmla="*/ 0 h 264"/>
              <a:gd name="T104" fmla="*/ 148 w 296"/>
              <a:gd name="T105" fmla="*/ 52 h 264"/>
              <a:gd name="T106" fmla="*/ 119 w 296"/>
              <a:gd name="T107" fmla="*/ 0 h 264"/>
              <a:gd name="T108" fmla="*/ 81 w 296"/>
              <a:gd name="T109" fmla="*/ 0 h 264"/>
              <a:gd name="T110" fmla="*/ 148 w 296"/>
              <a:gd name="T111" fmla="*/ 117 h 264"/>
              <a:gd name="T112" fmla="*/ 217 w 296"/>
              <a:gd name="T113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6" h="264" extrusionOk="0">
                <a:moveTo>
                  <a:pt x="179" y="92"/>
                </a:moveTo>
                <a:lnTo>
                  <a:pt x="277" y="92"/>
                </a:lnTo>
                <a:lnTo>
                  <a:pt x="296" y="126"/>
                </a:lnTo>
                <a:lnTo>
                  <a:pt x="160" y="126"/>
                </a:lnTo>
                <a:lnTo>
                  <a:pt x="179" y="92"/>
                </a:lnTo>
                <a:close/>
                <a:moveTo>
                  <a:pt x="212" y="138"/>
                </a:moveTo>
                <a:lnTo>
                  <a:pt x="231" y="172"/>
                </a:lnTo>
                <a:lnTo>
                  <a:pt x="277" y="172"/>
                </a:lnTo>
                <a:lnTo>
                  <a:pt x="296" y="138"/>
                </a:lnTo>
                <a:lnTo>
                  <a:pt x="212" y="138"/>
                </a:lnTo>
                <a:close/>
                <a:moveTo>
                  <a:pt x="137" y="138"/>
                </a:moveTo>
                <a:lnTo>
                  <a:pt x="0" y="138"/>
                </a:lnTo>
                <a:lnTo>
                  <a:pt x="21" y="172"/>
                </a:lnTo>
                <a:lnTo>
                  <a:pt x="119" y="172"/>
                </a:lnTo>
                <a:lnTo>
                  <a:pt x="137" y="138"/>
                </a:lnTo>
                <a:close/>
                <a:moveTo>
                  <a:pt x="65" y="92"/>
                </a:moveTo>
                <a:lnTo>
                  <a:pt x="21" y="92"/>
                </a:lnTo>
                <a:lnTo>
                  <a:pt x="0" y="126"/>
                </a:lnTo>
                <a:lnTo>
                  <a:pt x="83" y="126"/>
                </a:lnTo>
                <a:lnTo>
                  <a:pt x="65" y="92"/>
                </a:lnTo>
                <a:close/>
                <a:moveTo>
                  <a:pt x="225" y="80"/>
                </a:moveTo>
                <a:lnTo>
                  <a:pt x="248" y="40"/>
                </a:lnTo>
                <a:lnTo>
                  <a:pt x="229" y="6"/>
                </a:lnTo>
                <a:lnTo>
                  <a:pt x="187" y="80"/>
                </a:lnTo>
                <a:lnTo>
                  <a:pt x="225" y="80"/>
                </a:lnTo>
                <a:close/>
                <a:moveTo>
                  <a:pt x="148" y="145"/>
                </a:moveTo>
                <a:lnTo>
                  <a:pt x="81" y="264"/>
                </a:lnTo>
                <a:lnTo>
                  <a:pt x="119" y="264"/>
                </a:lnTo>
                <a:lnTo>
                  <a:pt x="167" y="178"/>
                </a:lnTo>
                <a:lnTo>
                  <a:pt x="148" y="145"/>
                </a:lnTo>
                <a:close/>
                <a:moveTo>
                  <a:pt x="73" y="184"/>
                </a:moveTo>
                <a:lnTo>
                  <a:pt x="50" y="224"/>
                </a:lnTo>
                <a:lnTo>
                  <a:pt x="69" y="258"/>
                </a:lnTo>
                <a:lnTo>
                  <a:pt x="110" y="184"/>
                </a:lnTo>
                <a:lnTo>
                  <a:pt x="73" y="184"/>
                </a:lnTo>
                <a:close/>
                <a:moveTo>
                  <a:pt x="137" y="126"/>
                </a:moveTo>
                <a:lnTo>
                  <a:pt x="69" y="6"/>
                </a:lnTo>
                <a:lnTo>
                  <a:pt x="50" y="40"/>
                </a:lnTo>
                <a:lnTo>
                  <a:pt x="100" y="126"/>
                </a:lnTo>
                <a:lnTo>
                  <a:pt x="137" y="126"/>
                </a:lnTo>
                <a:close/>
                <a:moveTo>
                  <a:pt x="156" y="224"/>
                </a:moveTo>
                <a:lnTo>
                  <a:pt x="179" y="264"/>
                </a:lnTo>
                <a:lnTo>
                  <a:pt x="217" y="264"/>
                </a:lnTo>
                <a:lnTo>
                  <a:pt x="175" y="191"/>
                </a:lnTo>
                <a:lnTo>
                  <a:pt x="156" y="224"/>
                </a:lnTo>
                <a:close/>
                <a:moveTo>
                  <a:pt x="160" y="138"/>
                </a:moveTo>
                <a:lnTo>
                  <a:pt x="229" y="258"/>
                </a:lnTo>
                <a:lnTo>
                  <a:pt x="248" y="224"/>
                </a:lnTo>
                <a:lnTo>
                  <a:pt x="198" y="138"/>
                </a:lnTo>
                <a:lnTo>
                  <a:pt x="160" y="138"/>
                </a:lnTo>
                <a:close/>
                <a:moveTo>
                  <a:pt x="217" y="0"/>
                </a:moveTo>
                <a:lnTo>
                  <a:pt x="179" y="0"/>
                </a:lnTo>
                <a:lnTo>
                  <a:pt x="148" y="52"/>
                </a:lnTo>
                <a:lnTo>
                  <a:pt x="119" y="0"/>
                </a:lnTo>
                <a:lnTo>
                  <a:pt x="81" y="0"/>
                </a:lnTo>
                <a:lnTo>
                  <a:pt x="148" y="117"/>
                </a:lnTo>
                <a:lnTo>
                  <a:pt x="21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endParaRPr lang="ru-RU" sz="240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!_2019\!_ Бренды_!\!_ESSENTIALS_!\КАталог ESSENTIALS\essentials\Probiotics\shutterstock_687503884 (1).jpg"/>
          <p:cNvPicPr>
            <a:picLocks noChangeAspect="1" noChangeArrowheads="1"/>
          </p:cNvPicPr>
          <p:nvPr/>
        </p:nvPicPr>
        <p:blipFill>
          <a:blip r:embed="rId2"/>
          <a:srcRect l="13199" t="14711" r="1489" b="27661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7" descr="C:\Users\home\Downloads\shutterstock_1335791015.png"/>
          <p:cNvPicPr>
            <a:picLocks noChangeAspect="1" noChangeArrowheads="1"/>
          </p:cNvPicPr>
          <p:nvPr/>
        </p:nvPicPr>
        <p:blipFill>
          <a:blip r:embed="rId3"/>
          <a:srcRect l="36683" t="2268" r="46482" b="57744"/>
          <a:stretch>
            <a:fillRect/>
          </a:stretch>
        </p:blipFill>
        <p:spPr bwMode="auto">
          <a:xfrm>
            <a:off x="7348731" y="-1500219"/>
            <a:ext cx="2833884" cy="3365668"/>
          </a:xfrm>
          <a:prstGeom prst="rect">
            <a:avLst/>
          </a:prstGeom>
          <a:noFill/>
        </p:spPr>
      </p:pic>
      <p:pic>
        <p:nvPicPr>
          <p:cNvPr id="5" name="Google Shape;128;p24" descr="D:\2019\ПРЕЗЕНТАЦИИ\эсеншалс\500663 copy.png"/>
          <p:cNvPicPr/>
          <p:nvPr/>
        </p:nvPicPr>
        <p:blipFill>
          <a:blip r:embed="rId4">
            <a:alphaModFix/>
          </a:blip>
          <a:stretch>
            <a:fillRect/>
          </a:stretch>
        </p:blipFill>
        <p:spPr bwMode="auto">
          <a:xfrm>
            <a:off x="545285" y="1893498"/>
            <a:ext cx="5759062" cy="40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C:\Users\home\Downloads\shutterstock_1335791015.png"/>
          <p:cNvPicPr>
            <a:picLocks noChangeAspect="1" noChangeArrowheads="1"/>
          </p:cNvPicPr>
          <p:nvPr/>
        </p:nvPicPr>
        <p:blipFill>
          <a:blip r:embed="rId3"/>
          <a:srcRect l="36683" t="2268" r="46482" b="57744"/>
          <a:stretch>
            <a:fillRect/>
          </a:stretch>
        </p:blipFill>
        <p:spPr bwMode="auto">
          <a:xfrm>
            <a:off x="9930074" y="367811"/>
            <a:ext cx="1716640" cy="2038772"/>
          </a:xfrm>
          <a:prstGeom prst="rect">
            <a:avLst/>
          </a:prstGeom>
          <a:noFill/>
        </p:spPr>
      </p:pic>
      <p:sp>
        <p:nvSpPr>
          <p:cNvPr id="90" name="Google Shape;90;p19"/>
          <p:cNvSpPr txBox="1"/>
          <p:nvPr/>
        </p:nvSpPr>
        <p:spPr bwMode="auto">
          <a:xfrm>
            <a:off x="6600056" y="1865448"/>
            <a:ext cx="3816424" cy="422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>
              <a:defRPr/>
            </a:pPr>
            <a:r>
              <a:rPr lang="cs" sz="4000" b="1" i="0" u="none" strike="noStrike">
                <a:solidFill>
                  <a:srgbClr val="1BB2D5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ELBIFID–</a:t>
            </a:r>
            <a:r>
              <a:rPr lang="cs" sz="28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 KOMPLEX LACTO- A BIFIDOBAKTERIÍ PRO PODPORU ROVNOVÁHY STŘEVNÍ MIKROFLÓRY</a:t>
            </a:r>
            <a:endParaRPr/>
          </a:p>
        </p:txBody>
      </p:sp>
      <p:pic>
        <p:nvPicPr>
          <p:cNvPr id="7" name="Picture 7" descr="C:\Users\home\Downloads\shutterstock_1335791015.png"/>
          <p:cNvPicPr>
            <a:picLocks noChangeAspect="1" noChangeArrowheads="1"/>
          </p:cNvPicPr>
          <p:nvPr/>
        </p:nvPicPr>
        <p:blipFill>
          <a:blip r:embed="rId3"/>
          <a:srcRect l="36683" t="2268" r="46482" b="57744"/>
          <a:stretch>
            <a:fillRect/>
          </a:stretch>
        </p:blipFill>
        <p:spPr bwMode="auto">
          <a:xfrm>
            <a:off x="-806502" y="2422292"/>
            <a:ext cx="2093159" cy="2485944"/>
          </a:xfrm>
          <a:prstGeom prst="rect">
            <a:avLst/>
          </a:prstGeom>
          <a:noFill/>
        </p:spPr>
      </p:pic>
      <p:pic>
        <p:nvPicPr>
          <p:cNvPr id="8" name="Google Shape;154;p25" descr="D:\2019\ПРЕЗЕНТАЦИИ\эсеншалс\probiotics.png"/>
          <p:cNvPicPr/>
          <p:nvPr/>
        </p:nvPicPr>
        <p:blipFill>
          <a:blip r:embed="rId5">
            <a:alphaModFix/>
          </a:blip>
          <a:stretch>
            <a:fillRect/>
          </a:stretch>
        </p:blipFill>
        <p:spPr bwMode="auto">
          <a:xfrm>
            <a:off x="10182615" y="5523654"/>
            <a:ext cx="1404644" cy="406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ome\Downloads\shutterstock_1099181597.jpg"/>
          <p:cNvPicPr>
            <a:picLocks noChangeAspect="1" noChangeArrowheads="1"/>
          </p:cNvPicPr>
          <p:nvPr/>
        </p:nvPicPr>
        <p:blipFill>
          <a:blip r:embed="rId2"/>
          <a:srcRect r="4608" b="8176"/>
          <a:stretch>
            <a:fillRect/>
          </a:stretch>
        </p:blipFill>
        <p:spPr bwMode="auto">
          <a:xfrm flipH="1">
            <a:off x="0" y="-9472"/>
            <a:ext cx="12192000" cy="686747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862331" y="867394"/>
            <a:ext cx="10384789" cy="520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429174" y="2546773"/>
            <a:ext cx="4407727" cy="1862667"/>
          </a:xfrm>
          <a:prstGeom prst="rect">
            <a:avLst/>
          </a:prstGeom>
          <a:solidFill>
            <a:srgbClr val="1BB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096001" y="2546773"/>
            <a:ext cx="4407727" cy="1862667"/>
          </a:xfrm>
          <a:prstGeom prst="rect">
            <a:avLst/>
          </a:prstGeom>
          <a:solidFill>
            <a:srgbClr val="1BB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7" name="Прямоугольник 6"/>
          <p:cNvSpPr/>
          <p:nvPr/>
        </p:nvSpPr>
        <p:spPr bwMode="auto">
          <a:xfrm rot="10800000">
            <a:off x="0" y="6777"/>
            <a:ext cx="862331" cy="86061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8" name="Freeform 9"/>
          <p:cNvSpPr>
            <a:spLocks noEditPoints="1"/>
          </p:cNvSpPr>
          <p:nvPr/>
        </p:nvSpPr>
        <p:spPr bwMode="auto">
          <a:xfrm>
            <a:off x="150866" y="185072"/>
            <a:ext cx="564028" cy="504027"/>
          </a:xfrm>
          <a:custGeom>
            <a:avLst/>
            <a:gdLst>
              <a:gd name="T0" fmla="*/ 179 w 296"/>
              <a:gd name="T1" fmla="*/ 92 h 264"/>
              <a:gd name="T2" fmla="*/ 277 w 296"/>
              <a:gd name="T3" fmla="*/ 92 h 264"/>
              <a:gd name="T4" fmla="*/ 296 w 296"/>
              <a:gd name="T5" fmla="*/ 126 h 264"/>
              <a:gd name="T6" fmla="*/ 160 w 296"/>
              <a:gd name="T7" fmla="*/ 126 h 264"/>
              <a:gd name="T8" fmla="*/ 179 w 296"/>
              <a:gd name="T9" fmla="*/ 92 h 264"/>
              <a:gd name="T10" fmla="*/ 212 w 296"/>
              <a:gd name="T11" fmla="*/ 138 h 264"/>
              <a:gd name="T12" fmla="*/ 231 w 296"/>
              <a:gd name="T13" fmla="*/ 172 h 264"/>
              <a:gd name="T14" fmla="*/ 277 w 296"/>
              <a:gd name="T15" fmla="*/ 172 h 264"/>
              <a:gd name="T16" fmla="*/ 296 w 296"/>
              <a:gd name="T17" fmla="*/ 138 h 264"/>
              <a:gd name="T18" fmla="*/ 212 w 296"/>
              <a:gd name="T19" fmla="*/ 138 h 264"/>
              <a:gd name="T20" fmla="*/ 137 w 296"/>
              <a:gd name="T21" fmla="*/ 138 h 264"/>
              <a:gd name="T22" fmla="*/ 0 w 296"/>
              <a:gd name="T23" fmla="*/ 138 h 264"/>
              <a:gd name="T24" fmla="*/ 21 w 296"/>
              <a:gd name="T25" fmla="*/ 172 h 264"/>
              <a:gd name="T26" fmla="*/ 119 w 296"/>
              <a:gd name="T27" fmla="*/ 172 h 264"/>
              <a:gd name="T28" fmla="*/ 137 w 296"/>
              <a:gd name="T29" fmla="*/ 138 h 264"/>
              <a:gd name="T30" fmla="*/ 65 w 296"/>
              <a:gd name="T31" fmla="*/ 92 h 264"/>
              <a:gd name="T32" fmla="*/ 21 w 296"/>
              <a:gd name="T33" fmla="*/ 92 h 264"/>
              <a:gd name="T34" fmla="*/ 0 w 296"/>
              <a:gd name="T35" fmla="*/ 126 h 264"/>
              <a:gd name="T36" fmla="*/ 83 w 296"/>
              <a:gd name="T37" fmla="*/ 126 h 264"/>
              <a:gd name="T38" fmla="*/ 65 w 296"/>
              <a:gd name="T39" fmla="*/ 92 h 264"/>
              <a:gd name="T40" fmla="*/ 225 w 296"/>
              <a:gd name="T41" fmla="*/ 80 h 264"/>
              <a:gd name="T42" fmla="*/ 248 w 296"/>
              <a:gd name="T43" fmla="*/ 40 h 264"/>
              <a:gd name="T44" fmla="*/ 229 w 296"/>
              <a:gd name="T45" fmla="*/ 6 h 264"/>
              <a:gd name="T46" fmla="*/ 187 w 296"/>
              <a:gd name="T47" fmla="*/ 80 h 264"/>
              <a:gd name="T48" fmla="*/ 225 w 296"/>
              <a:gd name="T49" fmla="*/ 80 h 264"/>
              <a:gd name="T50" fmla="*/ 148 w 296"/>
              <a:gd name="T51" fmla="*/ 145 h 264"/>
              <a:gd name="T52" fmla="*/ 81 w 296"/>
              <a:gd name="T53" fmla="*/ 264 h 264"/>
              <a:gd name="T54" fmla="*/ 119 w 296"/>
              <a:gd name="T55" fmla="*/ 264 h 264"/>
              <a:gd name="T56" fmla="*/ 167 w 296"/>
              <a:gd name="T57" fmla="*/ 178 h 264"/>
              <a:gd name="T58" fmla="*/ 148 w 296"/>
              <a:gd name="T59" fmla="*/ 145 h 264"/>
              <a:gd name="T60" fmla="*/ 73 w 296"/>
              <a:gd name="T61" fmla="*/ 184 h 264"/>
              <a:gd name="T62" fmla="*/ 50 w 296"/>
              <a:gd name="T63" fmla="*/ 224 h 264"/>
              <a:gd name="T64" fmla="*/ 69 w 296"/>
              <a:gd name="T65" fmla="*/ 258 h 264"/>
              <a:gd name="T66" fmla="*/ 110 w 296"/>
              <a:gd name="T67" fmla="*/ 184 h 264"/>
              <a:gd name="T68" fmla="*/ 73 w 296"/>
              <a:gd name="T69" fmla="*/ 184 h 264"/>
              <a:gd name="T70" fmla="*/ 137 w 296"/>
              <a:gd name="T71" fmla="*/ 126 h 264"/>
              <a:gd name="T72" fmla="*/ 69 w 296"/>
              <a:gd name="T73" fmla="*/ 6 h 264"/>
              <a:gd name="T74" fmla="*/ 50 w 296"/>
              <a:gd name="T75" fmla="*/ 40 h 264"/>
              <a:gd name="T76" fmla="*/ 100 w 296"/>
              <a:gd name="T77" fmla="*/ 126 h 264"/>
              <a:gd name="T78" fmla="*/ 137 w 296"/>
              <a:gd name="T79" fmla="*/ 126 h 264"/>
              <a:gd name="T80" fmla="*/ 156 w 296"/>
              <a:gd name="T81" fmla="*/ 224 h 264"/>
              <a:gd name="T82" fmla="*/ 179 w 296"/>
              <a:gd name="T83" fmla="*/ 264 h 264"/>
              <a:gd name="T84" fmla="*/ 217 w 296"/>
              <a:gd name="T85" fmla="*/ 264 h 264"/>
              <a:gd name="T86" fmla="*/ 175 w 296"/>
              <a:gd name="T87" fmla="*/ 191 h 264"/>
              <a:gd name="T88" fmla="*/ 156 w 296"/>
              <a:gd name="T89" fmla="*/ 224 h 264"/>
              <a:gd name="T90" fmla="*/ 160 w 296"/>
              <a:gd name="T91" fmla="*/ 138 h 264"/>
              <a:gd name="T92" fmla="*/ 229 w 296"/>
              <a:gd name="T93" fmla="*/ 258 h 264"/>
              <a:gd name="T94" fmla="*/ 248 w 296"/>
              <a:gd name="T95" fmla="*/ 224 h 264"/>
              <a:gd name="T96" fmla="*/ 198 w 296"/>
              <a:gd name="T97" fmla="*/ 138 h 264"/>
              <a:gd name="T98" fmla="*/ 160 w 296"/>
              <a:gd name="T99" fmla="*/ 138 h 264"/>
              <a:gd name="T100" fmla="*/ 217 w 296"/>
              <a:gd name="T101" fmla="*/ 0 h 264"/>
              <a:gd name="T102" fmla="*/ 179 w 296"/>
              <a:gd name="T103" fmla="*/ 0 h 264"/>
              <a:gd name="T104" fmla="*/ 148 w 296"/>
              <a:gd name="T105" fmla="*/ 52 h 264"/>
              <a:gd name="T106" fmla="*/ 119 w 296"/>
              <a:gd name="T107" fmla="*/ 0 h 264"/>
              <a:gd name="T108" fmla="*/ 81 w 296"/>
              <a:gd name="T109" fmla="*/ 0 h 264"/>
              <a:gd name="T110" fmla="*/ 148 w 296"/>
              <a:gd name="T111" fmla="*/ 117 h 264"/>
              <a:gd name="T112" fmla="*/ 217 w 296"/>
              <a:gd name="T113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6" h="264" extrusionOk="0">
                <a:moveTo>
                  <a:pt x="179" y="92"/>
                </a:moveTo>
                <a:lnTo>
                  <a:pt x="277" y="92"/>
                </a:lnTo>
                <a:lnTo>
                  <a:pt x="296" y="126"/>
                </a:lnTo>
                <a:lnTo>
                  <a:pt x="160" y="126"/>
                </a:lnTo>
                <a:lnTo>
                  <a:pt x="179" y="92"/>
                </a:lnTo>
                <a:close/>
                <a:moveTo>
                  <a:pt x="212" y="138"/>
                </a:moveTo>
                <a:lnTo>
                  <a:pt x="231" y="172"/>
                </a:lnTo>
                <a:lnTo>
                  <a:pt x="277" y="172"/>
                </a:lnTo>
                <a:lnTo>
                  <a:pt x="296" y="138"/>
                </a:lnTo>
                <a:lnTo>
                  <a:pt x="212" y="138"/>
                </a:lnTo>
                <a:close/>
                <a:moveTo>
                  <a:pt x="137" y="138"/>
                </a:moveTo>
                <a:lnTo>
                  <a:pt x="0" y="138"/>
                </a:lnTo>
                <a:lnTo>
                  <a:pt x="21" y="172"/>
                </a:lnTo>
                <a:lnTo>
                  <a:pt x="119" y="172"/>
                </a:lnTo>
                <a:lnTo>
                  <a:pt x="137" y="138"/>
                </a:lnTo>
                <a:close/>
                <a:moveTo>
                  <a:pt x="65" y="92"/>
                </a:moveTo>
                <a:lnTo>
                  <a:pt x="21" y="92"/>
                </a:lnTo>
                <a:lnTo>
                  <a:pt x="0" y="126"/>
                </a:lnTo>
                <a:lnTo>
                  <a:pt x="83" y="126"/>
                </a:lnTo>
                <a:lnTo>
                  <a:pt x="65" y="92"/>
                </a:lnTo>
                <a:close/>
                <a:moveTo>
                  <a:pt x="225" y="80"/>
                </a:moveTo>
                <a:lnTo>
                  <a:pt x="248" y="40"/>
                </a:lnTo>
                <a:lnTo>
                  <a:pt x="229" y="6"/>
                </a:lnTo>
                <a:lnTo>
                  <a:pt x="187" y="80"/>
                </a:lnTo>
                <a:lnTo>
                  <a:pt x="225" y="80"/>
                </a:lnTo>
                <a:close/>
                <a:moveTo>
                  <a:pt x="148" y="145"/>
                </a:moveTo>
                <a:lnTo>
                  <a:pt x="81" y="264"/>
                </a:lnTo>
                <a:lnTo>
                  <a:pt x="119" y="264"/>
                </a:lnTo>
                <a:lnTo>
                  <a:pt x="167" y="178"/>
                </a:lnTo>
                <a:lnTo>
                  <a:pt x="148" y="145"/>
                </a:lnTo>
                <a:close/>
                <a:moveTo>
                  <a:pt x="73" y="184"/>
                </a:moveTo>
                <a:lnTo>
                  <a:pt x="50" y="224"/>
                </a:lnTo>
                <a:lnTo>
                  <a:pt x="69" y="258"/>
                </a:lnTo>
                <a:lnTo>
                  <a:pt x="110" y="184"/>
                </a:lnTo>
                <a:lnTo>
                  <a:pt x="73" y="184"/>
                </a:lnTo>
                <a:close/>
                <a:moveTo>
                  <a:pt x="137" y="126"/>
                </a:moveTo>
                <a:lnTo>
                  <a:pt x="69" y="6"/>
                </a:lnTo>
                <a:lnTo>
                  <a:pt x="50" y="40"/>
                </a:lnTo>
                <a:lnTo>
                  <a:pt x="100" y="126"/>
                </a:lnTo>
                <a:lnTo>
                  <a:pt x="137" y="126"/>
                </a:lnTo>
                <a:close/>
                <a:moveTo>
                  <a:pt x="156" y="224"/>
                </a:moveTo>
                <a:lnTo>
                  <a:pt x="179" y="264"/>
                </a:lnTo>
                <a:lnTo>
                  <a:pt x="217" y="264"/>
                </a:lnTo>
                <a:lnTo>
                  <a:pt x="175" y="191"/>
                </a:lnTo>
                <a:lnTo>
                  <a:pt x="156" y="224"/>
                </a:lnTo>
                <a:close/>
                <a:moveTo>
                  <a:pt x="160" y="138"/>
                </a:moveTo>
                <a:lnTo>
                  <a:pt x="229" y="258"/>
                </a:lnTo>
                <a:lnTo>
                  <a:pt x="248" y="224"/>
                </a:lnTo>
                <a:lnTo>
                  <a:pt x="198" y="138"/>
                </a:lnTo>
                <a:lnTo>
                  <a:pt x="160" y="138"/>
                </a:lnTo>
                <a:close/>
                <a:moveTo>
                  <a:pt x="217" y="0"/>
                </a:moveTo>
                <a:lnTo>
                  <a:pt x="179" y="0"/>
                </a:lnTo>
                <a:lnTo>
                  <a:pt x="148" y="52"/>
                </a:lnTo>
                <a:lnTo>
                  <a:pt x="119" y="0"/>
                </a:lnTo>
                <a:lnTo>
                  <a:pt x="81" y="0"/>
                </a:lnTo>
                <a:lnTo>
                  <a:pt x="148" y="117"/>
                </a:lnTo>
                <a:lnTo>
                  <a:pt x="217" y="0"/>
                </a:lnTo>
                <a:close/>
              </a:path>
            </a:pathLst>
          </a:custGeom>
          <a:solidFill>
            <a:srgbClr val="0C95C6"/>
          </a:solidFill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endParaRPr lang="ru-RU" sz="2400"/>
          </a:p>
        </p:txBody>
      </p:sp>
      <p:sp>
        <p:nvSpPr>
          <p:cNvPr id="95" name="Google Shape;95;p20"/>
          <p:cNvSpPr txBox="1"/>
          <p:nvPr/>
        </p:nvSpPr>
        <p:spPr bwMode="auto">
          <a:xfrm>
            <a:off x="2902120" y="1350279"/>
            <a:ext cx="5869560" cy="8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>
              <a:defRPr/>
            </a:pPr>
            <a:r>
              <a:rPr lang="cs" sz="3200" b="1" i="0" u="none" strike="noStrike">
                <a:solidFill>
                  <a:srgbClr val="1BB2D5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SLOŽENÍ ELBIFIDU </a:t>
            </a:r>
            <a:endParaRPr/>
          </a:p>
        </p:txBody>
      </p:sp>
      <p:sp>
        <p:nvSpPr>
          <p:cNvPr id="96" name="Google Shape;96;p20"/>
          <p:cNvSpPr txBox="1"/>
          <p:nvPr/>
        </p:nvSpPr>
        <p:spPr bwMode="auto">
          <a:xfrm>
            <a:off x="1734387" y="2617373"/>
            <a:ext cx="3846840" cy="1649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rtl="0">
              <a:buClr>
                <a:schemeClr val="tx1"/>
              </a:buClr>
              <a:defRPr/>
            </a:pPr>
            <a:r>
              <a:rPr lang="cs" sz="1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KONCENTRÁT BIFIDOBAKTERIÍ: </a:t>
            </a:r>
            <a:endParaRPr/>
          </a:p>
          <a:p>
            <a:pPr marL="609585" indent="-423323" rtl="0">
              <a:buClr>
                <a:schemeClr val="bg1"/>
              </a:buClr>
              <a:buSzPct val="50000"/>
              <a:buChar char="●"/>
              <a:defRPr/>
            </a:pPr>
            <a:r>
              <a:rPr lang="cs" sz="18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В. bifidum </a:t>
            </a:r>
            <a:endParaRPr>
              <a:solidFill>
                <a:schemeClr val="bg1"/>
              </a:solidFill>
              <a:latin typeface="Calibri"/>
              <a:cs typeface="Calibri"/>
            </a:endParaRPr>
          </a:p>
          <a:p>
            <a:pPr marL="609585" indent="-423323" rtl="0">
              <a:buClr>
                <a:schemeClr val="bg1"/>
              </a:buClr>
              <a:buSzPct val="50000"/>
              <a:buChar char="●"/>
              <a:defRPr/>
            </a:pPr>
            <a:r>
              <a:rPr lang="cs" sz="18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B. longum </a:t>
            </a:r>
            <a:endParaRPr>
              <a:solidFill>
                <a:schemeClr val="bg1"/>
              </a:solidFill>
              <a:latin typeface="Calibri"/>
              <a:cs typeface="Calibri"/>
            </a:endParaRPr>
          </a:p>
          <a:p>
            <a:pPr marL="609585" indent="-423323" rtl="0">
              <a:buClr>
                <a:schemeClr val="bg1"/>
              </a:buClr>
              <a:buSzPct val="50000"/>
              <a:buChar char="●"/>
              <a:defRPr/>
            </a:pPr>
            <a:r>
              <a:rPr lang="cs" sz="18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B. breve </a:t>
            </a:r>
            <a:endParaRPr>
              <a:solidFill>
                <a:schemeClr val="bg1"/>
              </a:solidFill>
              <a:latin typeface="Calibri"/>
              <a:cs typeface="Calibri"/>
            </a:endParaRPr>
          </a:p>
          <a:p>
            <a:pPr marL="609585" indent="-423323" rtl="0">
              <a:buClr>
                <a:schemeClr val="bg1"/>
              </a:buClr>
              <a:buSzPct val="50000"/>
              <a:buChar char="●"/>
              <a:defRPr/>
            </a:pPr>
            <a:r>
              <a:rPr lang="cs" sz="18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B. infantis</a:t>
            </a:r>
            <a:endParaRPr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7" name="Google Shape;97;p20"/>
          <p:cNvSpPr txBox="1"/>
          <p:nvPr/>
        </p:nvSpPr>
        <p:spPr bwMode="auto">
          <a:xfrm>
            <a:off x="6365219" y="2616774"/>
            <a:ext cx="3706728" cy="137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rtl="0">
              <a:buClr>
                <a:schemeClr val="bg1"/>
              </a:buClr>
              <a:defRPr/>
            </a:pPr>
            <a:r>
              <a:rPr lang="cs" sz="1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KONCENTRÁT LAKTOBAKTERIÍ: </a:t>
            </a:r>
            <a:endParaRPr/>
          </a:p>
          <a:p>
            <a:pPr marL="609585" indent="-423323" rtl="0">
              <a:buClr>
                <a:schemeClr val="bg1"/>
              </a:buClr>
              <a:buSzPct val="50000"/>
              <a:buChar char="●"/>
              <a:defRPr/>
            </a:pPr>
            <a:r>
              <a:rPr lang="cs" sz="18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L. casei </a:t>
            </a:r>
            <a:endParaRPr>
              <a:solidFill>
                <a:schemeClr val="bg1"/>
              </a:solidFill>
              <a:latin typeface="Calibri"/>
              <a:cs typeface="Calibri"/>
            </a:endParaRPr>
          </a:p>
          <a:p>
            <a:pPr marL="609585" indent="-423323" rtl="0">
              <a:buClr>
                <a:schemeClr val="bg1"/>
              </a:buClr>
              <a:buSzPct val="50000"/>
              <a:buChar char="●"/>
              <a:defRPr/>
            </a:pPr>
            <a:r>
              <a:rPr lang="cs" sz="18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L. acidophilus </a:t>
            </a:r>
            <a:endParaRPr>
              <a:solidFill>
                <a:schemeClr val="bg1"/>
              </a:solidFill>
              <a:latin typeface="Calibri"/>
              <a:cs typeface="Calibri"/>
            </a:endParaRPr>
          </a:p>
          <a:p>
            <a:pPr marL="609585" indent="-423323" rtl="0">
              <a:buClr>
                <a:schemeClr val="bg1"/>
              </a:buClr>
              <a:buSzPct val="50000"/>
              <a:buChar char="●"/>
              <a:defRPr/>
            </a:pPr>
            <a:r>
              <a:rPr lang="cs" sz="18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L. рlantarum</a:t>
            </a:r>
            <a:endParaRPr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8" name="Google Shape;98;p20"/>
          <p:cNvSpPr txBox="1"/>
          <p:nvPr/>
        </p:nvSpPr>
        <p:spPr bwMode="auto">
          <a:xfrm>
            <a:off x="1429175" y="4762922"/>
            <a:ext cx="9074554" cy="11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rtl="0">
              <a:defRPr/>
            </a:pPr>
            <a:r>
              <a:rPr lang="c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PEKTIN</a:t>
            </a:r>
            <a:r>
              <a:rPr lang="cs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 – HOTOVÉ ŽIVNÉ PROSTŘEDÍ PRO STŘEVNÍ BAKTERIE – urychluje uchycení se a vývoj bakterií v prvních hodinách po jejich vstupu do střev.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Google Shape;128;p24" descr="D:\2019\ПРЕЗЕНТАЦИИ\эсеншалс\500663 copy.png"/>
          <p:cNvPicPr/>
          <p:nvPr/>
        </p:nvPicPr>
        <p:blipFill>
          <a:blip r:embed="rId3">
            <a:alphaModFix/>
          </a:blip>
          <a:stretch>
            <a:fillRect/>
          </a:stretch>
        </p:blipFill>
        <p:spPr bwMode="auto">
          <a:xfrm>
            <a:off x="1296450" y="1233994"/>
            <a:ext cx="1342217" cy="11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7" descr="C:\Users\home\Downloads\shutterstock_1335791015.png"/>
          <p:cNvPicPr>
            <a:picLocks noChangeAspect="1" noChangeArrowheads="1"/>
          </p:cNvPicPr>
          <p:nvPr/>
        </p:nvPicPr>
        <p:blipFill>
          <a:blip r:embed="rId4"/>
          <a:srcRect l="36683" t="2268" r="46482" b="57744"/>
          <a:stretch>
            <a:fillRect/>
          </a:stretch>
        </p:blipFill>
        <p:spPr bwMode="auto">
          <a:xfrm>
            <a:off x="4271926" y="3042495"/>
            <a:ext cx="1564975" cy="1858645"/>
          </a:xfrm>
          <a:prstGeom prst="rect">
            <a:avLst/>
          </a:prstGeom>
          <a:noFill/>
        </p:spPr>
      </p:pic>
      <p:pic>
        <p:nvPicPr>
          <p:cNvPr id="14" name="Picture 7" descr="C:\Users\home\Downloads\shutterstock_1335791015.png"/>
          <p:cNvPicPr>
            <a:picLocks noChangeAspect="1" noChangeArrowheads="1"/>
          </p:cNvPicPr>
          <p:nvPr/>
        </p:nvPicPr>
        <p:blipFill>
          <a:blip r:embed="rId5"/>
          <a:srcRect l="17786" t="6007" r="65379" b="54005"/>
          <a:stretch>
            <a:fillRect/>
          </a:stretch>
        </p:blipFill>
        <p:spPr bwMode="auto">
          <a:xfrm>
            <a:off x="8709884" y="3015401"/>
            <a:ext cx="1516721" cy="180133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!_2019\!_ Бренды_!\!_ESSENTIALS_!\КАталог ESSENTIALS\essentials\Probiotics\shutterstock_687503884 (1).jpg"/>
          <p:cNvPicPr>
            <a:picLocks noChangeAspect="1" noChangeArrowheads="1"/>
          </p:cNvPicPr>
          <p:nvPr/>
        </p:nvPicPr>
        <p:blipFill>
          <a:blip r:embed="rId2"/>
          <a:srcRect l="25302" t="16558" r="4590" b="36084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9" name="Google Shape;109;p22"/>
          <p:cNvSpPr txBox="1"/>
          <p:nvPr/>
        </p:nvSpPr>
        <p:spPr bwMode="auto">
          <a:xfrm>
            <a:off x="5835227" y="1281298"/>
            <a:ext cx="5733382" cy="538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rtl="0">
              <a:defRPr/>
            </a:pPr>
            <a:r>
              <a:rPr lang="cs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1. VYSOKÝ OBSAH BAKTERIÍ V JEDNÉ KAPSLI: </a:t>
            </a:r>
            <a:endParaRPr/>
          </a:p>
          <a:p>
            <a:pPr marL="609585" indent="-423323" rtl="0">
              <a:buSzPct val="50000"/>
              <a:buChar char="●"/>
              <a:defRPr/>
            </a:pPr>
            <a:r>
              <a:rPr lang="cs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5,05 x 10⁹ CFU = 5 litrů bifidokefíru </a:t>
            </a:r>
            <a:endParaRPr/>
          </a:p>
          <a:p>
            <a:pPr marL="609585" indent="-423323" rtl="0">
              <a:buSzPct val="50000"/>
              <a:buChar char="●"/>
              <a:defRPr/>
            </a:pPr>
            <a:r>
              <a:rPr lang="cs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3,2 x 10⁹ CFU = 50 lahviček Actimelu</a:t>
            </a:r>
            <a:endParaRPr lang="ru-RU" sz="2000">
              <a:latin typeface="Calibri"/>
              <a:cs typeface="Calibri"/>
            </a:endParaRPr>
          </a:p>
          <a:p>
            <a:pPr>
              <a:defRPr/>
            </a:pPr>
            <a:endParaRPr lang="en-US" sz="2000">
              <a:latin typeface="Calibri"/>
              <a:cs typeface="Calibri"/>
            </a:endParaRPr>
          </a:p>
          <a:p>
            <a:pPr rtl="0">
              <a:defRPr/>
            </a:pPr>
            <a:r>
              <a:rPr lang="cs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2. CELULOZOVÉ KAPSLE DR-CAPS vyvinuté ve spolupráci s jihokorejskou společností CellBiotech, zaručují ochranu před agresivním žaludečním prostředím a 100% rozpuštění ve střevech.</a:t>
            </a:r>
            <a:endParaRPr sz="2000">
              <a:latin typeface="Calibri"/>
              <a:cs typeface="Calibri"/>
            </a:endParaRPr>
          </a:p>
          <a:p>
            <a:pPr>
              <a:defRPr/>
            </a:pPr>
            <a:endParaRPr sz="2000">
              <a:latin typeface="Calibri"/>
              <a:cs typeface="Calibri"/>
            </a:endParaRPr>
          </a:p>
          <a:p>
            <a:pPr rtl="0">
              <a:defRPr/>
            </a:pPr>
            <a:r>
              <a:rPr lang="cs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3. VYSOKÁ ODOLNOST VŮČI TEPLOTNÍM VÝKYVŮM díky technologii mikrokapsulace a balení formou blisteru.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" name="Группа 1"/>
          <p:cNvGrpSpPr/>
          <p:nvPr/>
        </p:nvGrpSpPr>
        <p:grpSpPr>
          <a:xfrm rot="5400000">
            <a:off x="-43113" y="1126849"/>
            <a:ext cx="6537089" cy="4296948"/>
            <a:chOff x="208915" y="1145084"/>
            <a:chExt cx="5156576" cy="346755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08915" y="1539240"/>
              <a:ext cx="5156576" cy="30734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 7" descr="C:\Users\home\Downloads\shutterstock_1335791015.png"/>
            <p:cNvPicPr>
              <a:picLocks noChangeAspect="1" noChangeArrowheads="1"/>
            </p:cNvPicPr>
            <p:nvPr/>
          </p:nvPicPr>
          <p:blipFill>
            <a:blip r:embed="rId4"/>
            <a:srcRect l="36683" t="2268" r="46482" b="57744"/>
            <a:stretch>
              <a:fillRect/>
            </a:stretch>
          </p:blipFill>
          <p:spPr bwMode="auto">
            <a:xfrm>
              <a:off x="2382141" y="1918716"/>
              <a:ext cx="1382011" cy="1641348"/>
            </a:xfrm>
            <a:prstGeom prst="rect">
              <a:avLst/>
            </a:prstGeom>
            <a:noFill/>
          </p:spPr>
        </p:pic>
        <p:pic>
          <p:nvPicPr>
            <p:cNvPr id="8" name="Picture 7" descr="C:\Users\home\Downloads\shutterstock_1335791015.png"/>
            <p:cNvPicPr>
              <a:picLocks noChangeAspect="1" noChangeArrowheads="1"/>
            </p:cNvPicPr>
            <p:nvPr/>
          </p:nvPicPr>
          <p:blipFill>
            <a:blip r:embed="rId4"/>
            <a:srcRect l="36683" t="2268" r="46482" b="57744"/>
            <a:stretch>
              <a:fillRect/>
            </a:stretch>
          </p:blipFill>
          <p:spPr bwMode="auto">
            <a:xfrm>
              <a:off x="3184907" y="1145084"/>
              <a:ext cx="1077214" cy="1279354"/>
            </a:xfrm>
            <a:prstGeom prst="rect">
              <a:avLst/>
            </a:prstGeom>
            <a:noFill/>
          </p:spPr>
        </p:pic>
        <p:pic>
          <p:nvPicPr>
            <p:cNvPr id="9" name="Picture 7" descr="C:\Users\home\Downloads\shutterstock_1335791015.png"/>
            <p:cNvPicPr>
              <a:picLocks noChangeAspect="1" noChangeArrowheads="1"/>
            </p:cNvPicPr>
            <p:nvPr/>
          </p:nvPicPr>
          <p:blipFill>
            <a:blip r:embed="rId5"/>
            <a:srcRect l="17786" t="6007" r="65379" b="54005"/>
            <a:stretch>
              <a:fillRect/>
            </a:stretch>
          </p:blipFill>
          <p:spPr bwMode="auto">
            <a:xfrm rot="19100162">
              <a:off x="3827949" y="1415292"/>
              <a:ext cx="1212305" cy="1439795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 bwMode="auto">
          <a:xfrm rot="10800000">
            <a:off x="0" y="6777"/>
            <a:ext cx="862331" cy="86061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150866" y="185072"/>
            <a:ext cx="564028" cy="504027"/>
          </a:xfrm>
          <a:custGeom>
            <a:avLst/>
            <a:gdLst>
              <a:gd name="T0" fmla="*/ 179 w 296"/>
              <a:gd name="T1" fmla="*/ 92 h 264"/>
              <a:gd name="T2" fmla="*/ 277 w 296"/>
              <a:gd name="T3" fmla="*/ 92 h 264"/>
              <a:gd name="T4" fmla="*/ 296 w 296"/>
              <a:gd name="T5" fmla="*/ 126 h 264"/>
              <a:gd name="T6" fmla="*/ 160 w 296"/>
              <a:gd name="T7" fmla="*/ 126 h 264"/>
              <a:gd name="T8" fmla="*/ 179 w 296"/>
              <a:gd name="T9" fmla="*/ 92 h 264"/>
              <a:gd name="T10" fmla="*/ 212 w 296"/>
              <a:gd name="T11" fmla="*/ 138 h 264"/>
              <a:gd name="T12" fmla="*/ 231 w 296"/>
              <a:gd name="T13" fmla="*/ 172 h 264"/>
              <a:gd name="T14" fmla="*/ 277 w 296"/>
              <a:gd name="T15" fmla="*/ 172 h 264"/>
              <a:gd name="T16" fmla="*/ 296 w 296"/>
              <a:gd name="T17" fmla="*/ 138 h 264"/>
              <a:gd name="T18" fmla="*/ 212 w 296"/>
              <a:gd name="T19" fmla="*/ 138 h 264"/>
              <a:gd name="T20" fmla="*/ 137 w 296"/>
              <a:gd name="T21" fmla="*/ 138 h 264"/>
              <a:gd name="T22" fmla="*/ 0 w 296"/>
              <a:gd name="T23" fmla="*/ 138 h 264"/>
              <a:gd name="T24" fmla="*/ 21 w 296"/>
              <a:gd name="T25" fmla="*/ 172 h 264"/>
              <a:gd name="T26" fmla="*/ 119 w 296"/>
              <a:gd name="T27" fmla="*/ 172 h 264"/>
              <a:gd name="T28" fmla="*/ 137 w 296"/>
              <a:gd name="T29" fmla="*/ 138 h 264"/>
              <a:gd name="T30" fmla="*/ 65 w 296"/>
              <a:gd name="T31" fmla="*/ 92 h 264"/>
              <a:gd name="T32" fmla="*/ 21 w 296"/>
              <a:gd name="T33" fmla="*/ 92 h 264"/>
              <a:gd name="T34" fmla="*/ 0 w 296"/>
              <a:gd name="T35" fmla="*/ 126 h 264"/>
              <a:gd name="T36" fmla="*/ 83 w 296"/>
              <a:gd name="T37" fmla="*/ 126 h 264"/>
              <a:gd name="T38" fmla="*/ 65 w 296"/>
              <a:gd name="T39" fmla="*/ 92 h 264"/>
              <a:gd name="T40" fmla="*/ 225 w 296"/>
              <a:gd name="T41" fmla="*/ 80 h 264"/>
              <a:gd name="T42" fmla="*/ 248 w 296"/>
              <a:gd name="T43" fmla="*/ 40 h 264"/>
              <a:gd name="T44" fmla="*/ 229 w 296"/>
              <a:gd name="T45" fmla="*/ 6 h 264"/>
              <a:gd name="T46" fmla="*/ 187 w 296"/>
              <a:gd name="T47" fmla="*/ 80 h 264"/>
              <a:gd name="T48" fmla="*/ 225 w 296"/>
              <a:gd name="T49" fmla="*/ 80 h 264"/>
              <a:gd name="T50" fmla="*/ 148 w 296"/>
              <a:gd name="T51" fmla="*/ 145 h 264"/>
              <a:gd name="T52" fmla="*/ 81 w 296"/>
              <a:gd name="T53" fmla="*/ 264 h 264"/>
              <a:gd name="T54" fmla="*/ 119 w 296"/>
              <a:gd name="T55" fmla="*/ 264 h 264"/>
              <a:gd name="T56" fmla="*/ 167 w 296"/>
              <a:gd name="T57" fmla="*/ 178 h 264"/>
              <a:gd name="T58" fmla="*/ 148 w 296"/>
              <a:gd name="T59" fmla="*/ 145 h 264"/>
              <a:gd name="T60" fmla="*/ 73 w 296"/>
              <a:gd name="T61" fmla="*/ 184 h 264"/>
              <a:gd name="T62" fmla="*/ 50 w 296"/>
              <a:gd name="T63" fmla="*/ 224 h 264"/>
              <a:gd name="T64" fmla="*/ 69 w 296"/>
              <a:gd name="T65" fmla="*/ 258 h 264"/>
              <a:gd name="T66" fmla="*/ 110 w 296"/>
              <a:gd name="T67" fmla="*/ 184 h 264"/>
              <a:gd name="T68" fmla="*/ 73 w 296"/>
              <a:gd name="T69" fmla="*/ 184 h 264"/>
              <a:gd name="T70" fmla="*/ 137 w 296"/>
              <a:gd name="T71" fmla="*/ 126 h 264"/>
              <a:gd name="T72" fmla="*/ 69 w 296"/>
              <a:gd name="T73" fmla="*/ 6 h 264"/>
              <a:gd name="T74" fmla="*/ 50 w 296"/>
              <a:gd name="T75" fmla="*/ 40 h 264"/>
              <a:gd name="T76" fmla="*/ 100 w 296"/>
              <a:gd name="T77" fmla="*/ 126 h 264"/>
              <a:gd name="T78" fmla="*/ 137 w 296"/>
              <a:gd name="T79" fmla="*/ 126 h 264"/>
              <a:gd name="T80" fmla="*/ 156 w 296"/>
              <a:gd name="T81" fmla="*/ 224 h 264"/>
              <a:gd name="T82" fmla="*/ 179 w 296"/>
              <a:gd name="T83" fmla="*/ 264 h 264"/>
              <a:gd name="T84" fmla="*/ 217 w 296"/>
              <a:gd name="T85" fmla="*/ 264 h 264"/>
              <a:gd name="T86" fmla="*/ 175 w 296"/>
              <a:gd name="T87" fmla="*/ 191 h 264"/>
              <a:gd name="T88" fmla="*/ 156 w 296"/>
              <a:gd name="T89" fmla="*/ 224 h 264"/>
              <a:gd name="T90" fmla="*/ 160 w 296"/>
              <a:gd name="T91" fmla="*/ 138 h 264"/>
              <a:gd name="T92" fmla="*/ 229 w 296"/>
              <a:gd name="T93" fmla="*/ 258 h 264"/>
              <a:gd name="T94" fmla="*/ 248 w 296"/>
              <a:gd name="T95" fmla="*/ 224 h 264"/>
              <a:gd name="T96" fmla="*/ 198 w 296"/>
              <a:gd name="T97" fmla="*/ 138 h 264"/>
              <a:gd name="T98" fmla="*/ 160 w 296"/>
              <a:gd name="T99" fmla="*/ 138 h 264"/>
              <a:gd name="T100" fmla="*/ 217 w 296"/>
              <a:gd name="T101" fmla="*/ 0 h 264"/>
              <a:gd name="T102" fmla="*/ 179 w 296"/>
              <a:gd name="T103" fmla="*/ 0 h 264"/>
              <a:gd name="T104" fmla="*/ 148 w 296"/>
              <a:gd name="T105" fmla="*/ 52 h 264"/>
              <a:gd name="T106" fmla="*/ 119 w 296"/>
              <a:gd name="T107" fmla="*/ 0 h 264"/>
              <a:gd name="T108" fmla="*/ 81 w 296"/>
              <a:gd name="T109" fmla="*/ 0 h 264"/>
              <a:gd name="T110" fmla="*/ 148 w 296"/>
              <a:gd name="T111" fmla="*/ 117 h 264"/>
              <a:gd name="T112" fmla="*/ 217 w 296"/>
              <a:gd name="T113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6" h="264" extrusionOk="0">
                <a:moveTo>
                  <a:pt x="179" y="92"/>
                </a:moveTo>
                <a:lnTo>
                  <a:pt x="277" y="92"/>
                </a:lnTo>
                <a:lnTo>
                  <a:pt x="296" y="126"/>
                </a:lnTo>
                <a:lnTo>
                  <a:pt x="160" y="126"/>
                </a:lnTo>
                <a:lnTo>
                  <a:pt x="179" y="92"/>
                </a:lnTo>
                <a:close/>
                <a:moveTo>
                  <a:pt x="212" y="138"/>
                </a:moveTo>
                <a:lnTo>
                  <a:pt x="231" y="172"/>
                </a:lnTo>
                <a:lnTo>
                  <a:pt x="277" y="172"/>
                </a:lnTo>
                <a:lnTo>
                  <a:pt x="296" y="138"/>
                </a:lnTo>
                <a:lnTo>
                  <a:pt x="212" y="138"/>
                </a:lnTo>
                <a:close/>
                <a:moveTo>
                  <a:pt x="137" y="138"/>
                </a:moveTo>
                <a:lnTo>
                  <a:pt x="0" y="138"/>
                </a:lnTo>
                <a:lnTo>
                  <a:pt x="21" y="172"/>
                </a:lnTo>
                <a:lnTo>
                  <a:pt x="119" y="172"/>
                </a:lnTo>
                <a:lnTo>
                  <a:pt x="137" y="138"/>
                </a:lnTo>
                <a:close/>
                <a:moveTo>
                  <a:pt x="65" y="92"/>
                </a:moveTo>
                <a:lnTo>
                  <a:pt x="21" y="92"/>
                </a:lnTo>
                <a:lnTo>
                  <a:pt x="0" y="126"/>
                </a:lnTo>
                <a:lnTo>
                  <a:pt x="83" y="126"/>
                </a:lnTo>
                <a:lnTo>
                  <a:pt x="65" y="92"/>
                </a:lnTo>
                <a:close/>
                <a:moveTo>
                  <a:pt x="225" y="80"/>
                </a:moveTo>
                <a:lnTo>
                  <a:pt x="248" y="40"/>
                </a:lnTo>
                <a:lnTo>
                  <a:pt x="229" y="6"/>
                </a:lnTo>
                <a:lnTo>
                  <a:pt x="187" y="80"/>
                </a:lnTo>
                <a:lnTo>
                  <a:pt x="225" y="80"/>
                </a:lnTo>
                <a:close/>
                <a:moveTo>
                  <a:pt x="148" y="145"/>
                </a:moveTo>
                <a:lnTo>
                  <a:pt x="81" y="264"/>
                </a:lnTo>
                <a:lnTo>
                  <a:pt x="119" y="264"/>
                </a:lnTo>
                <a:lnTo>
                  <a:pt x="167" y="178"/>
                </a:lnTo>
                <a:lnTo>
                  <a:pt x="148" y="145"/>
                </a:lnTo>
                <a:close/>
                <a:moveTo>
                  <a:pt x="73" y="184"/>
                </a:moveTo>
                <a:lnTo>
                  <a:pt x="50" y="224"/>
                </a:lnTo>
                <a:lnTo>
                  <a:pt x="69" y="258"/>
                </a:lnTo>
                <a:lnTo>
                  <a:pt x="110" y="184"/>
                </a:lnTo>
                <a:lnTo>
                  <a:pt x="73" y="184"/>
                </a:lnTo>
                <a:close/>
                <a:moveTo>
                  <a:pt x="137" y="126"/>
                </a:moveTo>
                <a:lnTo>
                  <a:pt x="69" y="6"/>
                </a:lnTo>
                <a:lnTo>
                  <a:pt x="50" y="40"/>
                </a:lnTo>
                <a:lnTo>
                  <a:pt x="100" y="126"/>
                </a:lnTo>
                <a:lnTo>
                  <a:pt x="137" y="126"/>
                </a:lnTo>
                <a:close/>
                <a:moveTo>
                  <a:pt x="156" y="224"/>
                </a:moveTo>
                <a:lnTo>
                  <a:pt x="179" y="264"/>
                </a:lnTo>
                <a:lnTo>
                  <a:pt x="217" y="264"/>
                </a:lnTo>
                <a:lnTo>
                  <a:pt x="175" y="191"/>
                </a:lnTo>
                <a:lnTo>
                  <a:pt x="156" y="224"/>
                </a:lnTo>
                <a:close/>
                <a:moveTo>
                  <a:pt x="160" y="138"/>
                </a:moveTo>
                <a:lnTo>
                  <a:pt x="229" y="258"/>
                </a:lnTo>
                <a:lnTo>
                  <a:pt x="248" y="224"/>
                </a:lnTo>
                <a:lnTo>
                  <a:pt x="198" y="138"/>
                </a:lnTo>
                <a:lnTo>
                  <a:pt x="160" y="138"/>
                </a:lnTo>
                <a:close/>
                <a:moveTo>
                  <a:pt x="217" y="0"/>
                </a:moveTo>
                <a:lnTo>
                  <a:pt x="179" y="0"/>
                </a:lnTo>
                <a:lnTo>
                  <a:pt x="148" y="52"/>
                </a:lnTo>
                <a:lnTo>
                  <a:pt x="119" y="0"/>
                </a:lnTo>
                <a:lnTo>
                  <a:pt x="81" y="0"/>
                </a:lnTo>
                <a:lnTo>
                  <a:pt x="148" y="117"/>
                </a:lnTo>
                <a:lnTo>
                  <a:pt x="217" y="0"/>
                </a:lnTo>
                <a:close/>
              </a:path>
            </a:pathLst>
          </a:custGeom>
          <a:solidFill>
            <a:srgbClr val="0C95C6"/>
          </a:solidFill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endParaRPr lang="ru-RU" sz="240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ownloads\shutterstock_586302893.jpg"/>
          <p:cNvPicPr>
            <a:picLocks noChangeAspect="1" noChangeArrowheads="1"/>
          </p:cNvPicPr>
          <p:nvPr/>
        </p:nvPicPr>
        <p:blipFill>
          <a:blip r:embed="rId2"/>
          <a:srcRect l="30788" t="19819" r="335" b="9024"/>
          <a:stretch>
            <a:fillRect/>
          </a:stretch>
        </p:blipFill>
        <p:spPr bwMode="auto">
          <a:xfrm>
            <a:off x="0" y="0"/>
            <a:ext cx="9946640" cy="6858000"/>
          </a:xfrm>
          <a:prstGeom prst="rect">
            <a:avLst/>
          </a:prstGeom>
          <a:noFill/>
        </p:spPr>
      </p:pic>
      <p:sp>
        <p:nvSpPr>
          <p:cNvPr id="5" name="Пятиугольник 4"/>
          <p:cNvSpPr/>
          <p:nvPr/>
        </p:nvSpPr>
        <p:spPr bwMode="auto">
          <a:xfrm flipH="1">
            <a:off x="6242611" y="6778"/>
            <a:ext cx="5949389" cy="6851223"/>
          </a:xfrm>
          <a:prstGeom prst="homePlate">
            <a:avLst>
              <a:gd name="adj" fmla="val 90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120" name="Google Shape;120;p24"/>
          <p:cNvSpPr txBox="1"/>
          <p:nvPr/>
        </p:nvSpPr>
        <p:spPr bwMode="auto">
          <a:xfrm>
            <a:off x="6960096" y="1360813"/>
            <a:ext cx="4359855" cy="106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>
              <a:lnSpc>
                <a:spcPts val="4800"/>
              </a:lnSpc>
              <a:defRPr/>
            </a:pPr>
            <a:r>
              <a:rPr lang="cs" sz="4000" b="1" i="0" u="none" strike="noStrike">
                <a:solidFill>
                  <a:srgbClr val="1BB2D5"/>
                </a:solidFill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POUŽITÍ ELBIFIDU</a:t>
            </a:r>
            <a:endParaRPr/>
          </a:p>
        </p:txBody>
      </p:sp>
      <p:sp>
        <p:nvSpPr>
          <p:cNvPr id="121" name="Google Shape;121;p24"/>
          <p:cNvSpPr txBox="1"/>
          <p:nvPr/>
        </p:nvSpPr>
        <p:spPr bwMode="auto">
          <a:xfrm>
            <a:off x="7213602" y="2928126"/>
            <a:ext cx="4542161" cy="276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rtl="0">
              <a:defRPr/>
            </a:pPr>
            <a:r>
              <a:rPr lang="c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JAKO PREVENCI:</a:t>
            </a:r>
            <a:br>
              <a:rPr lang="c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cs" sz="20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 KAPSLE DENNĚ PO DOBU 15 DNŮ.</a:t>
            </a:r>
            <a:endParaRPr lang="ru-RU" sz="2000"/>
          </a:p>
          <a:p>
            <a:pPr>
              <a:defRPr/>
            </a:pPr>
            <a:endParaRPr lang="ru-RU" sz="2000"/>
          </a:p>
          <a:p>
            <a:pPr rtl="0">
              <a:defRPr/>
            </a:pPr>
            <a:r>
              <a:rPr lang="c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PRO ŘEŠENÍ KONKRÉTNÍCH ÚKOLŮ:</a:t>
            </a:r>
            <a:br>
              <a:rPr lang="cs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cs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1 KAPSLE DENNĚ PO DOBU 30 DNŮ.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 rot="10800000">
            <a:off x="0" y="6777"/>
            <a:ext cx="862331" cy="860616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150866" y="185072"/>
            <a:ext cx="564028" cy="504027"/>
          </a:xfrm>
          <a:custGeom>
            <a:avLst/>
            <a:gdLst>
              <a:gd name="T0" fmla="*/ 179 w 296"/>
              <a:gd name="T1" fmla="*/ 92 h 264"/>
              <a:gd name="T2" fmla="*/ 277 w 296"/>
              <a:gd name="T3" fmla="*/ 92 h 264"/>
              <a:gd name="T4" fmla="*/ 296 w 296"/>
              <a:gd name="T5" fmla="*/ 126 h 264"/>
              <a:gd name="T6" fmla="*/ 160 w 296"/>
              <a:gd name="T7" fmla="*/ 126 h 264"/>
              <a:gd name="T8" fmla="*/ 179 w 296"/>
              <a:gd name="T9" fmla="*/ 92 h 264"/>
              <a:gd name="T10" fmla="*/ 212 w 296"/>
              <a:gd name="T11" fmla="*/ 138 h 264"/>
              <a:gd name="T12" fmla="*/ 231 w 296"/>
              <a:gd name="T13" fmla="*/ 172 h 264"/>
              <a:gd name="T14" fmla="*/ 277 w 296"/>
              <a:gd name="T15" fmla="*/ 172 h 264"/>
              <a:gd name="T16" fmla="*/ 296 w 296"/>
              <a:gd name="T17" fmla="*/ 138 h 264"/>
              <a:gd name="T18" fmla="*/ 212 w 296"/>
              <a:gd name="T19" fmla="*/ 138 h 264"/>
              <a:gd name="T20" fmla="*/ 137 w 296"/>
              <a:gd name="T21" fmla="*/ 138 h 264"/>
              <a:gd name="T22" fmla="*/ 0 w 296"/>
              <a:gd name="T23" fmla="*/ 138 h 264"/>
              <a:gd name="T24" fmla="*/ 21 w 296"/>
              <a:gd name="T25" fmla="*/ 172 h 264"/>
              <a:gd name="T26" fmla="*/ 119 w 296"/>
              <a:gd name="T27" fmla="*/ 172 h 264"/>
              <a:gd name="T28" fmla="*/ 137 w 296"/>
              <a:gd name="T29" fmla="*/ 138 h 264"/>
              <a:gd name="T30" fmla="*/ 65 w 296"/>
              <a:gd name="T31" fmla="*/ 92 h 264"/>
              <a:gd name="T32" fmla="*/ 21 w 296"/>
              <a:gd name="T33" fmla="*/ 92 h 264"/>
              <a:gd name="T34" fmla="*/ 0 w 296"/>
              <a:gd name="T35" fmla="*/ 126 h 264"/>
              <a:gd name="T36" fmla="*/ 83 w 296"/>
              <a:gd name="T37" fmla="*/ 126 h 264"/>
              <a:gd name="T38" fmla="*/ 65 w 296"/>
              <a:gd name="T39" fmla="*/ 92 h 264"/>
              <a:gd name="T40" fmla="*/ 225 w 296"/>
              <a:gd name="T41" fmla="*/ 80 h 264"/>
              <a:gd name="T42" fmla="*/ 248 w 296"/>
              <a:gd name="T43" fmla="*/ 40 h 264"/>
              <a:gd name="T44" fmla="*/ 229 w 296"/>
              <a:gd name="T45" fmla="*/ 6 h 264"/>
              <a:gd name="T46" fmla="*/ 187 w 296"/>
              <a:gd name="T47" fmla="*/ 80 h 264"/>
              <a:gd name="T48" fmla="*/ 225 w 296"/>
              <a:gd name="T49" fmla="*/ 80 h 264"/>
              <a:gd name="T50" fmla="*/ 148 w 296"/>
              <a:gd name="T51" fmla="*/ 145 h 264"/>
              <a:gd name="T52" fmla="*/ 81 w 296"/>
              <a:gd name="T53" fmla="*/ 264 h 264"/>
              <a:gd name="T54" fmla="*/ 119 w 296"/>
              <a:gd name="T55" fmla="*/ 264 h 264"/>
              <a:gd name="T56" fmla="*/ 167 w 296"/>
              <a:gd name="T57" fmla="*/ 178 h 264"/>
              <a:gd name="T58" fmla="*/ 148 w 296"/>
              <a:gd name="T59" fmla="*/ 145 h 264"/>
              <a:gd name="T60" fmla="*/ 73 w 296"/>
              <a:gd name="T61" fmla="*/ 184 h 264"/>
              <a:gd name="T62" fmla="*/ 50 w 296"/>
              <a:gd name="T63" fmla="*/ 224 h 264"/>
              <a:gd name="T64" fmla="*/ 69 w 296"/>
              <a:gd name="T65" fmla="*/ 258 h 264"/>
              <a:gd name="T66" fmla="*/ 110 w 296"/>
              <a:gd name="T67" fmla="*/ 184 h 264"/>
              <a:gd name="T68" fmla="*/ 73 w 296"/>
              <a:gd name="T69" fmla="*/ 184 h 264"/>
              <a:gd name="T70" fmla="*/ 137 w 296"/>
              <a:gd name="T71" fmla="*/ 126 h 264"/>
              <a:gd name="T72" fmla="*/ 69 w 296"/>
              <a:gd name="T73" fmla="*/ 6 h 264"/>
              <a:gd name="T74" fmla="*/ 50 w 296"/>
              <a:gd name="T75" fmla="*/ 40 h 264"/>
              <a:gd name="T76" fmla="*/ 100 w 296"/>
              <a:gd name="T77" fmla="*/ 126 h 264"/>
              <a:gd name="T78" fmla="*/ 137 w 296"/>
              <a:gd name="T79" fmla="*/ 126 h 264"/>
              <a:gd name="T80" fmla="*/ 156 w 296"/>
              <a:gd name="T81" fmla="*/ 224 h 264"/>
              <a:gd name="T82" fmla="*/ 179 w 296"/>
              <a:gd name="T83" fmla="*/ 264 h 264"/>
              <a:gd name="T84" fmla="*/ 217 w 296"/>
              <a:gd name="T85" fmla="*/ 264 h 264"/>
              <a:gd name="T86" fmla="*/ 175 w 296"/>
              <a:gd name="T87" fmla="*/ 191 h 264"/>
              <a:gd name="T88" fmla="*/ 156 w 296"/>
              <a:gd name="T89" fmla="*/ 224 h 264"/>
              <a:gd name="T90" fmla="*/ 160 w 296"/>
              <a:gd name="T91" fmla="*/ 138 h 264"/>
              <a:gd name="T92" fmla="*/ 229 w 296"/>
              <a:gd name="T93" fmla="*/ 258 h 264"/>
              <a:gd name="T94" fmla="*/ 248 w 296"/>
              <a:gd name="T95" fmla="*/ 224 h 264"/>
              <a:gd name="T96" fmla="*/ 198 w 296"/>
              <a:gd name="T97" fmla="*/ 138 h 264"/>
              <a:gd name="T98" fmla="*/ 160 w 296"/>
              <a:gd name="T99" fmla="*/ 138 h 264"/>
              <a:gd name="T100" fmla="*/ 217 w 296"/>
              <a:gd name="T101" fmla="*/ 0 h 264"/>
              <a:gd name="T102" fmla="*/ 179 w 296"/>
              <a:gd name="T103" fmla="*/ 0 h 264"/>
              <a:gd name="T104" fmla="*/ 148 w 296"/>
              <a:gd name="T105" fmla="*/ 52 h 264"/>
              <a:gd name="T106" fmla="*/ 119 w 296"/>
              <a:gd name="T107" fmla="*/ 0 h 264"/>
              <a:gd name="T108" fmla="*/ 81 w 296"/>
              <a:gd name="T109" fmla="*/ 0 h 264"/>
              <a:gd name="T110" fmla="*/ 148 w 296"/>
              <a:gd name="T111" fmla="*/ 117 h 264"/>
              <a:gd name="T112" fmla="*/ 217 w 296"/>
              <a:gd name="T113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6" h="264" extrusionOk="0">
                <a:moveTo>
                  <a:pt x="179" y="92"/>
                </a:moveTo>
                <a:lnTo>
                  <a:pt x="277" y="92"/>
                </a:lnTo>
                <a:lnTo>
                  <a:pt x="296" y="126"/>
                </a:lnTo>
                <a:lnTo>
                  <a:pt x="160" y="126"/>
                </a:lnTo>
                <a:lnTo>
                  <a:pt x="179" y="92"/>
                </a:lnTo>
                <a:close/>
                <a:moveTo>
                  <a:pt x="212" y="138"/>
                </a:moveTo>
                <a:lnTo>
                  <a:pt x="231" y="172"/>
                </a:lnTo>
                <a:lnTo>
                  <a:pt x="277" y="172"/>
                </a:lnTo>
                <a:lnTo>
                  <a:pt x="296" y="138"/>
                </a:lnTo>
                <a:lnTo>
                  <a:pt x="212" y="138"/>
                </a:lnTo>
                <a:close/>
                <a:moveTo>
                  <a:pt x="137" y="138"/>
                </a:moveTo>
                <a:lnTo>
                  <a:pt x="0" y="138"/>
                </a:lnTo>
                <a:lnTo>
                  <a:pt x="21" y="172"/>
                </a:lnTo>
                <a:lnTo>
                  <a:pt x="119" y="172"/>
                </a:lnTo>
                <a:lnTo>
                  <a:pt x="137" y="138"/>
                </a:lnTo>
                <a:close/>
                <a:moveTo>
                  <a:pt x="65" y="92"/>
                </a:moveTo>
                <a:lnTo>
                  <a:pt x="21" y="92"/>
                </a:lnTo>
                <a:lnTo>
                  <a:pt x="0" y="126"/>
                </a:lnTo>
                <a:lnTo>
                  <a:pt x="83" y="126"/>
                </a:lnTo>
                <a:lnTo>
                  <a:pt x="65" y="92"/>
                </a:lnTo>
                <a:close/>
                <a:moveTo>
                  <a:pt x="225" y="80"/>
                </a:moveTo>
                <a:lnTo>
                  <a:pt x="248" y="40"/>
                </a:lnTo>
                <a:lnTo>
                  <a:pt x="229" y="6"/>
                </a:lnTo>
                <a:lnTo>
                  <a:pt x="187" y="80"/>
                </a:lnTo>
                <a:lnTo>
                  <a:pt x="225" y="80"/>
                </a:lnTo>
                <a:close/>
                <a:moveTo>
                  <a:pt x="148" y="145"/>
                </a:moveTo>
                <a:lnTo>
                  <a:pt x="81" y="264"/>
                </a:lnTo>
                <a:lnTo>
                  <a:pt x="119" y="264"/>
                </a:lnTo>
                <a:lnTo>
                  <a:pt x="167" y="178"/>
                </a:lnTo>
                <a:lnTo>
                  <a:pt x="148" y="145"/>
                </a:lnTo>
                <a:close/>
                <a:moveTo>
                  <a:pt x="73" y="184"/>
                </a:moveTo>
                <a:lnTo>
                  <a:pt x="50" y="224"/>
                </a:lnTo>
                <a:lnTo>
                  <a:pt x="69" y="258"/>
                </a:lnTo>
                <a:lnTo>
                  <a:pt x="110" y="184"/>
                </a:lnTo>
                <a:lnTo>
                  <a:pt x="73" y="184"/>
                </a:lnTo>
                <a:close/>
                <a:moveTo>
                  <a:pt x="137" y="126"/>
                </a:moveTo>
                <a:lnTo>
                  <a:pt x="69" y="6"/>
                </a:lnTo>
                <a:lnTo>
                  <a:pt x="50" y="40"/>
                </a:lnTo>
                <a:lnTo>
                  <a:pt x="100" y="126"/>
                </a:lnTo>
                <a:lnTo>
                  <a:pt x="137" y="126"/>
                </a:lnTo>
                <a:close/>
                <a:moveTo>
                  <a:pt x="156" y="224"/>
                </a:moveTo>
                <a:lnTo>
                  <a:pt x="179" y="264"/>
                </a:lnTo>
                <a:lnTo>
                  <a:pt x="217" y="264"/>
                </a:lnTo>
                <a:lnTo>
                  <a:pt x="175" y="191"/>
                </a:lnTo>
                <a:lnTo>
                  <a:pt x="156" y="224"/>
                </a:lnTo>
                <a:close/>
                <a:moveTo>
                  <a:pt x="160" y="138"/>
                </a:moveTo>
                <a:lnTo>
                  <a:pt x="229" y="258"/>
                </a:lnTo>
                <a:lnTo>
                  <a:pt x="248" y="224"/>
                </a:lnTo>
                <a:lnTo>
                  <a:pt x="198" y="138"/>
                </a:lnTo>
                <a:lnTo>
                  <a:pt x="160" y="138"/>
                </a:lnTo>
                <a:close/>
                <a:moveTo>
                  <a:pt x="217" y="0"/>
                </a:moveTo>
                <a:lnTo>
                  <a:pt x="179" y="0"/>
                </a:lnTo>
                <a:lnTo>
                  <a:pt x="148" y="52"/>
                </a:lnTo>
                <a:lnTo>
                  <a:pt x="119" y="0"/>
                </a:lnTo>
                <a:lnTo>
                  <a:pt x="81" y="0"/>
                </a:lnTo>
                <a:lnTo>
                  <a:pt x="148" y="117"/>
                </a:lnTo>
                <a:lnTo>
                  <a:pt x="217" y="0"/>
                </a:lnTo>
                <a:close/>
              </a:path>
            </a:pathLst>
          </a:custGeom>
          <a:solidFill>
            <a:srgbClr val="0C95C6"/>
          </a:solidFill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endParaRPr lang="ru-RU" sz="2400"/>
          </a:p>
        </p:txBody>
      </p:sp>
      <p:pic>
        <p:nvPicPr>
          <p:cNvPr id="9" name="Google Shape;128;p24" descr="D:\2019\ПРЕЗЕНТАЦИИ\эсеншалс\500663 copy.png"/>
          <p:cNvPicPr/>
          <p:nvPr/>
        </p:nvPicPr>
        <p:blipFill>
          <a:blip r:embed="rId3">
            <a:alphaModFix/>
          </a:blip>
          <a:srcRect r="1975" b="21033"/>
          <a:stretch>
            <a:fillRect/>
          </a:stretch>
        </p:blipFill>
        <p:spPr bwMode="auto">
          <a:xfrm>
            <a:off x="-245127" y="2191473"/>
            <a:ext cx="5387512" cy="3030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ownloads\shutterstock_1266862987.jpg"/>
          <p:cNvPicPr>
            <a:picLocks noChangeAspect="1" noChangeArrowheads="1"/>
          </p:cNvPicPr>
          <p:nvPr/>
        </p:nvPicPr>
        <p:blipFill>
          <a:blip r:embed="rId2"/>
          <a:srcRect l="1299" t="11562" r="1299" b="6248"/>
          <a:stretch>
            <a:fillRect/>
          </a:stretch>
        </p:blipFill>
        <p:spPr bwMode="auto">
          <a:xfrm>
            <a:off x="-96688" y="0"/>
            <a:ext cx="12192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 bwMode="auto">
          <a:xfrm>
            <a:off x="-96687" y="4166888"/>
            <a:ext cx="12288688" cy="2052576"/>
          </a:xfrm>
          <a:prstGeom prst="rect">
            <a:avLst/>
          </a:prstGeom>
          <a:solidFill>
            <a:srgbClr val="1BB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126" name="Google Shape;126;p25"/>
          <p:cNvSpPr txBox="1"/>
          <p:nvPr/>
        </p:nvSpPr>
        <p:spPr bwMode="auto">
          <a:xfrm>
            <a:off x="1415480" y="3861047"/>
            <a:ext cx="8568952" cy="266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>
              <a:defRPr/>
            </a:pPr>
            <a:r>
              <a:rPr lang="cs" sz="6400" b="0" i="0" u="none" strike="noStrike" dirty="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SNADNÝ ŽIVOT</a:t>
            </a:r>
            <a:r>
              <a:rPr lang="cs" sz="4200" b="0" i="0" u="none" strike="noStrike" dirty="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</a:p>
          <a:p>
            <a:pPr algn="ctr" rtl="0">
              <a:defRPr/>
            </a:pPr>
            <a:r>
              <a:rPr lang="cs" sz="4200" b="0" i="0" u="none" strike="noStrike" dirty="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SPOLEČNĚ SE SIBERIAN WELLNESS!</a:t>
            </a:r>
            <a:endParaRPr dirty="0"/>
          </a:p>
        </p:txBody>
      </p:sp>
      <p:sp>
        <p:nvSpPr>
          <p:cNvPr id="4" name="Прямоугольник 3"/>
          <p:cNvSpPr/>
          <p:nvPr/>
        </p:nvSpPr>
        <p:spPr bwMode="auto">
          <a:xfrm rot="10800000">
            <a:off x="0" y="6777"/>
            <a:ext cx="862331" cy="860616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ru-RU" sz="2400"/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150866" y="185072"/>
            <a:ext cx="564028" cy="504027"/>
          </a:xfrm>
          <a:custGeom>
            <a:avLst/>
            <a:gdLst>
              <a:gd name="T0" fmla="*/ 179 w 296"/>
              <a:gd name="T1" fmla="*/ 92 h 264"/>
              <a:gd name="T2" fmla="*/ 277 w 296"/>
              <a:gd name="T3" fmla="*/ 92 h 264"/>
              <a:gd name="T4" fmla="*/ 296 w 296"/>
              <a:gd name="T5" fmla="*/ 126 h 264"/>
              <a:gd name="T6" fmla="*/ 160 w 296"/>
              <a:gd name="T7" fmla="*/ 126 h 264"/>
              <a:gd name="T8" fmla="*/ 179 w 296"/>
              <a:gd name="T9" fmla="*/ 92 h 264"/>
              <a:gd name="T10" fmla="*/ 212 w 296"/>
              <a:gd name="T11" fmla="*/ 138 h 264"/>
              <a:gd name="T12" fmla="*/ 231 w 296"/>
              <a:gd name="T13" fmla="*/ 172 h 264"/>
              <a:gd name="T14" fmla="*/ 277 w 296"/>
              <a:gd name="T15" fmla="*/ 172 h 264"/>
              <a:gd name="T16" fmla="*/ 296 w 296"/>
              <a:gd name="T17" fmla="*/ 138 h 264"/>
              <a:gd name="T18" fmla="*/ 212 w 296"/>
              <a:gd name="T19" fmla="*/ 138 h 264"/>
              <a:gd name="T20" fmla="*/ 137 w 296"/>
              <a:gd name="T21" fmla="*/ 138 h 264"/>
              <a:gd name="T22" fmla="*/ 0 w 296"/>
              <a:gd name="T23" fmla="*/ 138 h 264"/>
              <a:gd name="T24" fmla="*/ 21 w 296"/>
              <a:gd name="T25" fmla="*/ 172 h 264"/>
              <a:gd name="T26" fmla="*/ 119 w 296"/>
              <a:gd name="T27" fmla="*/ 172 h 264"/>
              <a:gd name="T28" fmla="*/ 137 w 296"/>
              <a:gd name="T29" fmla="*/ 138 h 264"/>
              <a:gd name="T30" fmla="*/ 65 w 296"/>
              <a:gd name="T31" fmla="*/ 92 h 264"/>
              <a:gd name="T32" fmla="*/ 21 w 296"/>
              <a:gd name="T33" fmla="*/ 92 h 264"/>
              <a:gd name="T34" fmla="*/ 0 w 296"/>
              <a:gd name="T35" fmla="*/ 126 h 264"/>
              <a:gd name="T36" fmla="*/ 83 w 296"/>
              <a:gd name="T37" fmla="*/ 126 h 264"/>
              <a:gd name="T38" fmla="*/ 65 w 296"/>
              <a:gd name="T39" fmla="*/ 92 h 264"/>
              <a:gd name="T40" fmla="*/ 225 w 296"/>
              <a:gd name="T41" fmla="*/ 80 h 264"/>
              <a:gd name="T42" fmla="*/ 248 w 296"/>
              <a:gd name="T43" fmla="*/ 40 h 264"/>
              <a:gd name="T44" fmla="*/ 229 w 296"/>
              <a:gd name="T45" fmla="*/ 6 h 264"/>
              <a:gd name="T46" fmla="*/ 187 w 296"/>
              <a:gd name="T47" fmla="*/ 80 h 264"/>
              <a:gd name="T48" fmla="*/ 225 w 296"/>
              <a:gd name="T49" fmla="*/ 80 h 264"/>
              <a:gd name="T50" fmla="*/ 148 w 296"/>
              <a:gd name="T51" fmla="*/ 145 h 264"/>
              <a:gd name="T52" fmla="*/ 81 w 296"/>
              <a:gd name="T53" fmla="*/ 264 h 264"/>
              <a:gd name="T54" fmla="*/ 119 w 296"/>
              <a:gd name="T55" fmla="*/ 264 h 264"/>
              <a:gd name="T56" fmla="*/ 167 w 296"/>
              <a:gd name="T57" fmla="*/ 178 h 264"/>
              <a:gd name="T58" fmla="*/ 148 w 296"/>
              <a:gd name="T59" fmla="*/ 145 h 264"/>
              <a:gd name="T60" fmla="*/ 73 w 296"/>
              <a:gd name="T61" fmla="*/ 184 h 264"/>
              <a:gd name="T62" fmla="*/ 50 w 296"/>
              <a:gd name="T63" fmla="*/ 224 h 264"/>
              <a:gd name="T64" fmla="*/ 69 w 296"/>
              <a:gd name="T65" fmla="*/ 258 h 264"/>
              <a:gd name="T66" fmla="*/ 110 w 296"/>
              <a:gd name="T67" fmla="*/ 184 h 264"/>
              <a:gd name="T68" fmla="*/ 73 w 296"/>
              <a:gd name="T69" fmla="*/ 184 h 264"/>
              <a:gd name="T70" fmla="*/ 137 w 296"/>
              <a:gd name="T71" fmla="*/ 126 h 264"/>
              <a:gd name="T72" fmla="*/ 69 w 296"/>
              <a:gd name="T73" fmla="*/ 6 h 264"/>
              <a:gd name="T74" fmla="*/ 50 w 296"/>
              <a:gd name="T75" fmla="*/ 40 h 264"/>
              <a:gd name="T76" fmla="*/ 100 w 296"/>
              <a:gd name="T77" fmla="*/ 126 h 264"/>
              <a:gd name="T78" fmla="*/ 137 w 296"/>
              <a:gd name="T79" fmla="*/ 126 h 264"/>
              <a:gd name="T80" fmla="*/ 156 w 296"/>
              <a:gd name="T81" fmla="*/ 224 h 264"/>
              <a:gd name="T82" fmla="*/ 179 w 296"/>
              <a:gd name="T83" fmla="*/ 264 h 264"/>
              <a:gd name="T84" fmla="*/ 217 w 296"/>
              <a:gd name="T85" fmla="*/ 264 h 264"/>
              <a:gd name="T86" fmla="*/ 175 w 296"/>
              <a:gd name="T87" fmla="*/ 191 h 264"/>
              <a:gd name="T88" fmla="*/ 156 w 296"/>
              <a:gd name="T89" fmla="*/ 224 h 264"/>
              <a:gd name="T90" fmla="*/ 160 w 296"/>
              <a:gd name="T91" fmla="*/ 138 h 264"/>
              <a:gd name="T92" fmla="*/ 229 w 296"/>
              <a:gd name="T93" fmla="*/ 258 h 264"/>
              <a:gd name="T94" fmla="*/ 248 w 296"/>
              <a:gd name="T95" fmla="*/ 224 h 264"/>
              <a:gd name="T96" fmla="*/ 198 w 296"/>
              <a:gd name="T97" fmla="*/ 138 h 264"/>
              <a:gd name="T98" fmla="*/ 160 w 296"/>
              <a:gd name="T99" fmla="*/ 138 h 264"/>
              <a:gd name="T100" fmla="*/ 217 w 296"/>
              <a:gd name="T101" fmla="*/ 0 h 264"/>
              <a:gd name="T102" fmla="*/ 179 w 296"/>
              <a:gd name="T103" fmla="*/ 0 h 264"/>
              <a:gd name="T104" fmla="*/ 148 w 296"/>
              <a:gd name="T105" fmla="*/ 52 h 264"/>
              <a:gd name="T106" fmla="*/ 119 w 296"/>
              <a:gd name="T107" fmla="*/ 0 h 264"/>
              <a:gd name="T108" fmla="*/ 81 w 296"/>
              <a:gd name="T109" fmla="*/ 0 h 264"/>
              <a:gd name="T110" fmla="*/ 148 w 296"/>
              <a:gd name="T111" fmla="*/ 117 h 264"/>
              <a:gd name="T112" fmla="*/ 217 w 296"/>
              <a:gd name="T113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6" h="264" extrusionOk="0">
                <a:moveTo>
                  <a:pt x="179" y="92"/>
                </a:moveTo>
                <a:lnTo>
                  <a:pt x="277" y="92"/>
                </a:lnTo>
                <a:lnTo>
                  <a:pt x="296" y="126"/>
                </a:lnTo>
                <a:lnTo>
                  <a:pt x="160" y="126"/>
                </a:lnTo>
                <a:lnTo>
                  <a:pt x="179" y="92"/>
                </a:lnTo>
                <a:close/>
                <a:moveTo>
                  <a:pt x="212" y="138"/>
                </a:moveTo>
                <a:lnTo>
                  <a:pt x="231" y="172"/>
                </a:lnTo>
                <a:lnTo>
                  <a:pt x="277" y="172"/>
                </a:lnTo>
                <a:lnTo>
                  <a:pt x="296" y="138"/>
                </a:lnTo>
                <a:lnTo>
                  <a:pt x="212" y="138"/>
                </a:lnTo>
                <a:close/>
                <a:moveTo>
                  <a:pt x="137" y="138"/>
                </a:moveTo>
                <a:lnTo>
                  <a:pt x="0" y="138"/>
                </a:lnTo>
                <a:lnTo>
                  <a:pt x="21" y="172"/>
                </a:lnTo>
                <a:lnTo>
                  <a:pt x="119" y="172"/>
                </a:lnTo>
                <a:lnTo>
                  <a:pt x="137" y="138"/>
                </a:lnTo>
                <a:close/>
                <a:moveTo>
                  <a:pt x="65" y="92"/>
                </a:moveTo>
                <a:lnTo>
                  <a:pt x="21" y="92"/>
                </a:lnTo>
                <a:lnTo>
                  <a:pt x="0" y="126"/>
                </a:lnTo>
                <a:lnTo>
                  <a:pt x="83" y="126"/>
                </a:lnTo>
                <a:lnTo>
                  <a:pt x="65" y="92"/>
                </a:lnTo>
                <a:close/>
                <a:moveTo>
                  <a:pt x="225" y="80"/>
                </a:moveTo>
                <a:lnTo>
                  <a:pt x="248" y="40"/>
                </a:lnTo>
                <a:lnTo>
                  <a:pt x="229" y="6"/>
                </a:lnTo>
                <a:lnTo>
                  <a:pt x="187" y="80"/>
                </a:lnTo>
                <a:lnTo>
                  <a:pt x="225" y="80"/>
                </a:lnTo>
                <a:close/>
                <a:moveTo>
                  <a:pt x="148" y="145"/>
                </a:moveTo>
                <a:lnTo>
                  <a:pt x="81" y="264"/>
                </a:lnTo>
                <a:lnTo>
                  <a:pt x="119" y="264"/>
                </a:lnTo>
                <a:lnTo>
                  <a:pt x="167" y="178"/>
                </a:lnTo>
                <a:lnTo>
                  <a:pt x="148" y="145"/>
                </a:lnTo>
                <a:close/>
                <a:moveTo>
                  <a:pt x="73" y="184"/>
                </a:moveTo>
                <a:lnTo>
                  <a:pt x="50" y="224"/>
                </a:lnTo>
                <a:lnTo>
                  <a:pt x="69" y="258"/>
                </a:lnTo>
                <a:lnTo>
                  <a:pt x="110" y="184"/>
                </a:lnTo>
                <a:lnTo>
                  <a:pt x="73" y="184"/>
                </a:lnTo>
                <a:close/>
                <a:moveTo>
                  <a:pt x="137" y="126"/>
                </a:moveTo>
                <a:lnTo>
                  <a:pt x="69" y="6"/>
                </a:lnTo>
                <a:lnTo>
                  <a:pt x="50" y="40"/>
                </a:lnTo>
                <a:lnTo>
                  <a:pt x="100" y="126"/>
                </a:lnTo>
                <a:lnTo>
                  <a:pt x="137" y="126"/>
                </a:lnTo>
                <a:close/>
                <a:moveTo>
                  <a:pt x="156" y="224"/>
                </a:moveTo>
                <a:lnTo>
                  <a:pt x="179" y="264"/>
                </a:lnTo>
                <a:lnTo>
                  <a:pt x="217" y="264"/>
                </a:lnTo>
                <a:lnTo>
                  <a:pt x="175" y="191"/>
                </a:lnTo>
                <a:lnTo>
                  <a:pt x="156" y="224"/>
                </a:lnTo>
                <a:close/>
                <a:moveTo>
                  <a:pt x="160" y="138"/>
                </a:moveTo>
                <a:lnTo>
                  <a:pt x="229" y="258"/>
                </a:lnTo>
                <a:lnTo>
                  <a:pt x="248" y="224"/>
                </a:lnTo>
                <a:lnTo>
                  <a:pt x="198" y="138"/>
                </a:lnTo>
                <a:lnTo>
                  <a:pt x="160" y="138"/>
                </a:lnTo>
                <a:close/>
                <a:moveTo>
                  <a:pt x="217" y="0"/>
                </a:moveTo>
                <a:lnTo>
                  <a:pt x="179" y="0"/>
                </a:lnTo>
                <a:lnTo>
                  <a:pt x="148" y="52"/>
                </a:lnTo>
                <a:lnTo>
                  <a:pt x="119" y="0"/>
                </a:lnTo>
                <a:lnTo>
                  <a:pt x="81" y="0"/>
                </a:lnTo>
                <a:lnTo>
                  <a:pt x="148" y="117"/>
                </a:lnTo>
                <a:lnTo>
                  <a:pt x="217" y="0"/>
                </a:lnTo>
                <a:close/>
              </a:path>
            </a:pathLst>
          </a:custGeom>
          <a:solidFill>
            <a:srgbClr val="0C95C6"/>
          </a:solidFill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endParaRPr lang="ru-RU" sz="240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28825" y="765175"/>
            <a:ext cx="8243888" cy="1143000"/>
          </a:xfrm>
        </p:spPr>
        <p:txBody>
          <a:bodyPr rtlCol="0">
            <a:noAutofit/>
          </a:bodyPr>
          <a:lstStyle/>
          <a:p>
            <a:pPr rtl="0">
              <a:lnSpc>
                <a:spcPts val="3000"/>
              </a:lnSpc>
              <a:defRPr/>
            </a:pPr>
            <a:r>
              <a:rPr lang="cs" sz="2800" b="1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Zdroje škodlivých látek</a:t>
            </a:r>
            <a:endParaRPr lang="ru-RU" sz="280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076" name="Рисунок 4" descr="Жизнедеятельность клетк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63751" y="1916114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3575050" y="2492896"/>
            <a:ext cx="2633259" cy="5932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>
              <a:lnSpc>
                <a:spcPts val="1900"/>
              </a:lnSpc>
              <a:defRPr/>
            </a:pPr>
            <a:r>
              <a:rPr lang="cs" sz="2200" b="0" i="0" u="none" strike="noStrike" dirty="0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Životní činnost buněk </a:t>
            </a:r>
            <a:endParaRPr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575051" y="3933824"/>
            <a:ext cx="2449513" cy="43179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>
              <a:defRPr/>
            </a:pPr>
            <a:r>
              <a:rPr lang="cs" sz="22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Bakterie a viry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575051" y="5589588"/>
            <a:ext cx="1857375" cy="43021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>
              <a:defRPr/>
            </a:pPr>
            <a:r>
              <a:rPr lang="cs" sz="22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Vzduch a voda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151406" y="2420938"/>
            <a:ext cx="857250" cy="43021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>
              <a:defRPr/>
            </a:pPr>
            <a:r>
              <a:rPr lang="cs" sz="2200" b="0" i="0" u="none" strike="noStrike" dirty="0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Strava</a:t>
            </a:r>
            <a:endParaRPr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151406" y="3933824"/>
            <a:ext cx="1944688" cy="43179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>
              <a:defRPr/>
            </a:pPr>
            <a:r>
              <a:rPr lang="cs" sz="22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Tabákový kouř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151406" y="5589588"/>
            <a:ext cx="1284288" cy="43021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>
              <a:defRPr/>
            </a:pPr>
            <a:r>
              <a:rPr lang="cs" sz="22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Alkohol</a:t>
            </a:r>
            <a:endParaRPr/>
          </a:p>
        </p:txBody>
      </p:sp>
      <p:pic>
        <p:nvPicPr>
          <p:cNvPr id="3083" name="Рисунок 12" descr="Вирусы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63751" y="3500439"/>
            <a:ext cx="1368425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Рисунок 13" descr="Воздух и вод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063751" y="5084764"/>
            <a:ext cx="1368425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Рисунок 14" descr="Пища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495645" y="1916114"/>
            <a:ext cx="1368425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6" name="Рисунок 15" descr="Табачный дым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500407" y="3429001"/>
            <a:ext cx="1368425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7" name="Рисунок 16" descr="алкоголь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95645" y="5084764"/>
            <a:ext cx="1368425" cy="1368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Группа 22"/>
          <p:cNvGrpSpPr/>
          <p:nvPr/>
        </p:nvGrpSpPr>
        <p:grpSpPr>
          <a:xfrm>
            <a:off x="0" y="0"/>
            <a:ext cx="12192000" cy="833439"/>
            <a:chOff x="0" y="0"/>
            <a:chExt cx="12192000" cy="833439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/>
            <a:srcRect b="80985"/>
            <a:stretch>
              <a:fillRect/>
            </a:stretch>
          </p:blipFill>
          <p:spPr bwMode="auto">
            <a:xfrm>
              <a:off x="0" y="0"/>
              <a:ext cx="12192000" cy="833439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11486035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4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5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2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3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4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5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6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7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18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0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1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Таблиц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43672" y="1556792"/>
            <a:ext cx="5904656" cy="4824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51584" y="764704"/>
            <a:ext cx="7704856" cy="1143000"/>
          </a:xfrm>
        </p:spPr>
        <p:txBody>
          <a:bodyPr>
            <a:noAutofit/>
          </a:bodyPr>
          <a:lstStyle/>
          <a:p>
            <a:pPr rtl="0">
              <a:lnSpc>
                <a:spcPts val="3000"/>
              </a:lnSpc>
              <a:defRPr/>
            </a:pPr>
            <a:r>
              <a:rPr lang="cs" sz="3200" b="1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Jaká jsou rizika znečištění těla?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359696" y="1844824"/>
            <a:ext cx="2088232" cy="579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rtl="0">
              <a:lnSpc>
                <a:spcPts val="1900"/>
              </a:lnSpc>
              <a:defRPr/>
            </a:pPr>
            <a:r>
              <a:rPr lang="cs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Zvýšená spotřeba energie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3647728" y="2708920"/>
            <a:ext cx="1800200" cy="579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rtl="0">
              <a:lnSpc>
                <a:spcPts val="1900"/>
              </a:lnSpc>
              <a:defRPr/>
            </a:pPr>
            <a:r>
              <a:rPr lang="cs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Imunitní nerovnováha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3359696" y="3645024"/>
            <a:ext cx="2088232" cy="579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rtl="0">
              <a:lnSpc>
                <a:spcPts val="1900"/>
              </a:lnSpc>
              <a:defRPr/>
            </a:pPr>
            <a:r>
              <a:rPr lang="cs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Poškození a odumření buněk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3431704" y="4581128"/>
            <a:ext cx="2016224" cy="579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rtl="0">
              <a:lnSpc>
                <a:spcPts val="1900"/>
              </a:lnSpc>
              <a:defRPr/>
            </a:pPr>
            <a:r>
              <a:rPr lang="cs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Karcinogenní účinky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3863752" y="5589240"/>
            <a:ext cx="1584176" cy="579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rtl="0">
              <a:lnSpc>
                <a:spcPts val="1900"/>
              </a:lnSpc>
              <a:defRPr/>
            </a:pPr>
            <a:r>
              <a:rPr lang="cs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Genetické mutace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6168008" y="1772816"/>
            <a:ext cx="2520280" cy="717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ts val="1600"/>
              </a:lnSpc>
              <a:defRPr/>
            </a:pPr>
            <a:r>
              <a:rPr lang="cs" sz="18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Únava, snížení </a:t>
            </a:r>
            <a:endParaRPr lang="en-US" sz="1800" b="0" i="0" u="none" strike="noStrike" dirty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>
              <a:lnSpc>
                <a:spcPts val="1600"/>
              </a:lnSpc>
              <a:defRPr/>
            </a:pPr>
            <a:r>
              <a:rPr lang="cs" sz="18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pracovní schopnosti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 bwMode="auto">
          <a:xfrm>
            <a:off x="6168008" y="2695842"/>
            <a:ext cx="2304256" cy="717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ts val="1600"/>
              </a:lnSpc>
              <a:defRPr/>
            </a:pPr>
            <a:r>
              <a:rPr lang="cs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Oslabení imunity, alergie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6168008" y="3644748"/>
            <a:ext cx="2808312" cy="717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ts val="1600"/>
              </a:lnSpc>
              <a:defRPr/>
            </a:pPr>
            <a:r>
              <a:rPr lang="cs" sz="18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Chronická onemocnění </a:t>
            </a:r>
            <a:endParaRPr lang="en-US" sz="1800" b="0" i="0" u="none" strike="noStrike" dirty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>
              <a:lnSpc>
                <a:spcPts val="1600"/>
              </a:lnSpc>
              <a:defRPr/>
            </a:pPr>
            <a:r>
              <a:rPr lang="cs" sz="18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 předčasné stárnutí</a:t>
            </a:r>
            <a:endParaRPr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6168008" y="4550522"/>
            <a:ext cx="2520280" cy="51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ts val="1600"/>
              </a:lnSpc>
              <a:defRPr/>
            </a:pPr>
            <a:r>
              <a:rPr lang="cs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Vysoké riziko onkologických onemocnění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6168008" y="5533932"/>
            <a:ext cx="2448272" cy="51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ts val="1600"/>
              </a:lnSpc>
              <a:defRPr/>
            </a:pPr>
            <a:r>
              <a:rPr lang="cs" sz="18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Vysoké riziko </a:t>
            </a:r>
            <a:endParaRPr lang="en-US" sz="1800" b="0" i="0" u="none" strike="noStrike" dirty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>
              <a:lnSpc>
                <a:spcPts val="1600"/>
              </a:lnSpc>
              <a:defRPr/>
            </a:pPr>
            <a:r>
              <a:rPr lang="cs" sz="18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vrozených vad</a:t>
            </a:r>
            <a:endParaRPr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1486035" y="160400"/>
            <a:ext cx="449262" cy="399926"/>
            <a:chOff x="8270875" y="1960562"/>
            <a:chExt cx="1358900" cy="1209675"/>
          </a:xfrm>
          <a:solidFill>
            <a:schemeClr val="bg1"/>
          </a:solidFill>
        </p:grpSpPr>
        <p:sp>
          <p:nvSpPr>
            <p:cNvPr id="5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8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3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1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2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3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4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5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6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7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8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0" y="0"/>
            <a:ext cx="12192000" cy="833439"/>
            <a:chOff x="0" y="0"/>
            <a:chExt cx="12192000" cy="833439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/>
            <a:srcRect b="80985"/>
            <a:stretch>
              <a:fillRect/>
            </a:stretch>
          </p:blipFill>
          <p:spPr bwMode="auto">
            <a:xfrm>
              <a:off x="0" y="0"/>
              <a:ext cx="12192000" cy="833439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/>
          </p:nvGrpSpPr>
          <p:grpSpPr>
            <a:xfrm>
              <a:off x="11486035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32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3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4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5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6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7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8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9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40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41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42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99456" y="943584"/>
            <a:ext cx="9937104" cy="1261280"/>
          </a:xfrm>
        </p:spPr>
        <p:txBody>
          <a:bodyPr rtlCol="0">
            <a:noAutofit/>
          </a:bodyPr>
          <a:lstStyle/>
          <a:p>
            <a:pPr rtl="0">
              <a:lnSpc>
                <a:spcPts val="3000"/>
              </a:lnSpc>
              <a:defRPr/>
            </a:pPr>
            <a:r>
              <a:rPr lang="cs" sz="2800" b="1" i="0" u="none" strike="noStrike" dirty="0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Jak </a:t>
            </a:r>
            <a:r>
              <a:rPr lang="cs-CZ" sz="2800" b="1" i="0" u="none" strike="noStrike" dirty="0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za</a:t>
            </a:r>
            <a:r>
              <a:rPr lang="cs" sz="2800" b="1" i="0" u="none" strike="noStrike" dirty="0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chráníte své buňky, abyste se vždy cítili skvěle?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2135560" y="2060576"/>
            <a:ext cx="4031880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18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Můžete se vydat do ekologicky čistého koutu planety a žít jako poustevník daleko od civilizace.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6238874" y="2043114"/>
            <a:ext cx="3889005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18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Nebo pečujte o své trávicí orgány a mikroflóru pomocí moderních detoxikačních systémů. </a:t>
            </a:r>
            <a:endParaRPr/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 flipH="1">
            <a:off x="6096000" y="2060575"/>
            <a:ext cx="0" cy="1296988"/>
          </a:xfrm>
          <a:prstGeom prst="line">
            <a:avLst/>
          </a:prstGeom>
          <a:ln w="28575">
            <a:solidFill>
              <a:srgbClr val="438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Рисунок 8" descr="Можно кехать.png"/>
          <p:cNvPicPr>
            <a:picLocks noChangeAspect="1"/>
          </p:cNvPicPr>
          <p:nvPr/>
        </p:nvPicPr>
        <p:blipFill>
          <a:blip r:embed="rId2"/>
          <a:srcRect b="8891"/>
          <a:stretch>
            <a:fillRect/>
          </a:stretch>
        </p:blipFill>
        <p:spPr bwMode="auto">
          <a:xfrm>
            <a:off x="2675760" y="3500439"/>
            <a:ext cx="6840480" cy="3008313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11486035" y="160400"/>
            <a:ext cx="449262" cy="399926"/>
            <a:chOff x="8270875" y="1960562"/>
            <a:chExt cx="1358900" cy="1209675"/>
          </a:xfrm>
          <a:solidFill>
            <a:schemeClr val="bg1"/>
          </a:solidFill>
        </p:grpSpPr>
        <p:sp>
          <p:nvSpPr>
            <p:cNvPr id="7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8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9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0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1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5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6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7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8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9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0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0" y="0"/>
            <a:ext cx="12192000" cy="833439"/>
            <a:chOff x="0" y="0"/>
            <a:chExt cx="12192000" cy="833439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rcRect b="80985"/>
            <a:stretch>
              <a:fillRect/>
            </a:stretch>
          </p:blipFill>
          <p:spPr bwMode="auto">
            <a:xfrm>
              <a:off x="0" y="0"/>
              <a:ext cx="12192000" cy="833439"/>
            </a:xfrm>
            <a:prstGeom prst="rect">
              <a:avLst/>
            </a:prstGeom>
          </p:spPr>
        </p:pic>
        <p:grpSp>
          <p:nvGrpSpPr>
            <p:cNvPr id="23" name="Группа 22"/>
            <p:cNvGrpSpPr/>
            <p:nvPr/>
          </p:nvGrpSpPr>
          <p:grpSpPr>
            <a:xfrm>
              <a:off x="11486035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24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5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6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7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8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9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0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1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2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3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4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053923" y="980728"/>
            <a:ext cx="5897856" cy="1143000"/>
          </a:xfrm>
        </p:spPr>
        <p:txBody>
          <a:bodyPr rtlCol="0">
            <a:noAutofit/>
          </a:bodyPr>
          <a:lstStyle/>
          <a:p>
            <a:pPr algn="ctr" rtl="0">
              <a:defRPr/>
            </a:pPr>
            <a:r>
              <a:rPr lang="cs" sz="3600" b="1" i="0" u="none" strike="noStrike" dirty="0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Renaissance Triple Set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84476" y="5690478"/>
            <a:ext cx="669607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 bwMode="auto">
          <a:xfrm>
            <a:off x="3431704" y="5724545"/>
            <a:ext cx="182083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>
              <a:defRPr/>
            </a:pPr>
            <a:r>
              <a:rPr lang="cs" sz="1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let úspěšné zkušenosti s použitím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5687684" y="5736644"/>
            <a:ext cx="14884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>
              <a:defRPr/>
            </a:pPr>
            <a:r>
              <a:rPr lang="c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Rozsáhlý vědecký základ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7611269" y="5690476"/>
            <a:ext cx="20851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>
              <a:defRPr/>
            </a:pPr>
            <a:r>
              <a:rPr lang="c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Patentovaná</a:t>
            </a:r>
            <a:r>
              <a:rPr lang="cs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c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technologie od roku 2007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26661" b="29700"/>
          <a:stretch>
            <a:fillRect/>
          </a:stretch>
        </p:blipFill>
        <p:spPr bwMode="auto">
          <a:xfrm>
            <a:off x="2877423" y="2123729"/>
            <a:ext cx="6074355" cy="364932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1486035" y="160400"/>
            <a:ext cx="449262" cy="399926"/>
            <a:chOff x="8270875" y="1960562"/>
            <a:chExt cx="1358900" cy="1209675"/>
          </a:xfrm>
          <a:solidFill>
            <a:schemeClr val="bg1"/>
          </a:solidFill>
        </p:grpSpPr>
        <p:sp>
          <p:nvSpPr>
            <p:cNvPr id="12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3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4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7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8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9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0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1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2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3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4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0" y="0"/>
            <a:ext cx="12192000" cy="833439"/>
            <a:chOff x="0" y="0"/>
            <a:chExt cx="12192000" cy="833439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/>
            <a:srcRect b="80985"/>
            <a:stretch>
              <a:fillRect/>
            </a:stretch>
          </p:blipFill>
          <p:spPr bwMode="auto">
            <a:xfrm>
              <a:off x="0" y="0"/>
              <a:ext cx="12192000" cy="833439"/>
            </a:xfrm>
            <a:prstGeom prst="rect">
              <a:avLst/>
            </a:prstGeom>
          </p:spPr>
        </p:pic>
        <p:grpSp>
          <p:nvGrpSpPr>
            <p:cNvPr id="27" name="Группа 26"/>
            <p:cNvGrpSpPr/>
            <p:nvPr/>
          </p:nvGrpSpPr>
          <p:grpSpPr>
            <a:xfrm>
              <a:off x="11486035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28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9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0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1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2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3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4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5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6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7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8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0796" y="2223170"/>
            <a:ext cx="3467100" cy="1138238"/>
          </a:xfrm>
        </p:spPr>
        <p:txBody>
          <a:bodyPr rtlCol="0">
            <a:noAutofit/>
          </a:bodyPr>
          <a:lstStyle/>
          <a:p>
            <a:pPr rtl="0">
              <a:defRPr/>
            </a:pPr>
            <a:r>
              <a:rPr lang="cs" sz="4000" b="1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Formule 1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960797" y="3158453"/>
            <a:ext cx="4519580" cy="95410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2800" b="1" i="0" u="none" strike="noStrike">
                <a:solidFill>
                  <a:srgbClr val="525252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OČISTA MEZIBUNĚČNÉHO PROSTORU</a:t>
            </a:r>
            <a:endParaRPr lang="ru-RU" sz="28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323809" y="4638262"/>
            <a:ext cx="7804639" cy="113823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22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Rozpouštění toxických látek v různých biologických tekutinách a jejich přirozené odstraňování z těla (žlučí, potem, močí).</a:t>
            </a:r>
            <a:endParaRPr lang="ru-RU" sz="2000" b="1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77152" y="1912371"/>
            <a:ext cx="2255240" cy="289807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1486035" y="160400"/>
            <a:ext cx="449262" cy="399926"/>
            <a:chOff x="8270875" y="1960562"/>
            <a:chExt cx="1358900" cy="1209675"/>
          </a:xfrm>
          <a:solidFill>
            <a:schemeClr val="bg1"/>
          </a:solidFill>
        </p:grpSpPr>
        <p:sp>
          <p:nvSpPr>
            <p:cNvPr id="16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7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8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9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0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1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2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3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4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5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6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0" y="0"/>
            <a:ext cx="12192000" cy="833439"/>
            <a:chOff x="0" y="0"/>
            <a:chExt cx="12192000" cy="833439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/>
            <a:srcRect b="80985"/>
            <a:stretch>
              <a:fillRect/>
            </a:stretch>
          </p:blipFill>
          <p:spPr bwMode="auto">
            <a:xfrm>
              <a:off x="0" y="0"/>
              <a:ext cx="12192000" cy="833439"/>
            </a:xfrm>
            <a:prstGeom prst="rect">
              <a:avLst/>
            </a:prstGeom>
          </p:spPr>
        </p:pic>
        <p:grpSp>
          <p:nvGrpSpPr>
            <p:cNvPr id="29" name="Группа 28"/>
            <p:cNvGrpSpPr/>
            <p:nvPr/>
          </p:nvGrpSpPr>
          <p:grpSpPr>
            <a:xfrm>
              <a:off x="11486035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30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1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2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3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4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5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6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7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8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9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40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12466" y="2223170"/>
            <a:ext cx="3467100" cy="1138238"/>
          </a:xfrm>
        </p:spPr>
        <p:txBody>
          <a:bodyPr rtlCol="0">
            <a:noAutofit/>
          </a:bodyPr>
          <a:lstStyle/>
          <a:p>
            <a:pPr rtl="0">
              <a:defRPr/>
            </a:pPr>
            <a:r>
              <a:rPr lang="cs" sz="4000" b="1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Formule 2</a:t>
            </a:r>
            <a:endParaRPr lang="ru-RU" sz="4000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212467" y="3158453"/>
            <a:ext cx="4195902" cy="95410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2800" b="1" i="0" u="none" strike="noStrike">
                <a:solidFill>
                  <a:srgbClr val="525252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VNITROBUNĚČNÁ OČISTA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2575479" y="4638262"/>
            <a:ext cx="6616866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22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Stimulace enzymů, které neutralizují toxické látky uvnitř buněk, a jejich následné odstraňování mimo buňku. 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28822" y="1912370"/>
            <a:ext cx="2255240" cy="289807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1486035" y="160400"/>
            <a:ext cx="449262" cy="399926"/>
            <a:chOff x="8270875" y="1960562"/>
            <a:chExt cx="1358900" cy="1209675"/>
          </a:xfrm>
          <a:solidFill>
            <a:schemeClr val="bg1"/>
          </a:solidFill>
        </p:grpSpPr>
        <p:sp>
          <p:nvSpPr>
            <p:cNvPr id="8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4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5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6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7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8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9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0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1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2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3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0" y="0"/>
            <a:ext cx="12192000" cy="833439"/>
            <a:chOff x="0" y="0"/>
            <a:chExt cx="12192000" cy="83343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/>
            <a:srcRect b="80985"/>
            <a:stretch>
              <a:fillRect/>
            </a:stretch>
          </p:blipFill>
          <p:spPr bwMode="auto">
            <a:xfrm>
              <a:off x="0" y="0"/>
              <a:ext cx="12192000" cy="833439"/>
            </a:xfrm>
            <a:prstGeom prst="rect">
              <a:avLst/>
            </a:prstGeom>
          </p:spPr>
        </p:pic>
        <p:grpSp>
          <p:nvGrpSpPr>
            <p:cNvPr id="26" name="Группа 25"/>
            <p:cNvGrpSpPr/>
            <p:nvPr/>
          </p:nvGrpSpPr>
          <p:grpSpPr>
            <a:xfrm>
              <a:off x="11486035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27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8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9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0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1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2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3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4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5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6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7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04077" y="2223171"/>
            <a:ext cx="3467100" cy="1138238"/>
          </a:xfrm>
        </p:spPr>
        <p:txBody>
          <a:bodyPr rtlCol="0">
            <a:noAutofit/>
          </a:bodyPr>
          <a:lstStyle/>
          <a:p>
            <a:pPr rtl="0">
              <a:defRPr/>
            </a:pPr>
            <a:r>
              <a:rPr lang="cs" sz="4000" b="1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Formule 3</a:t>
            </a:r>
            <a:endParaRPr lang="ru-RU" sz="4000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204078" y="3158454"/>
            <a:ext cx="4567490" cy="95410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2800" b="1" i="0" u="none" strike="noStrike">
                <a:solidFill>
                  <a:srgbClr val="525252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ANTIOXIDAČNÍ OCHRANA BUNĚK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3431704" y="4638262"/>
            <a:ext cx="7416824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22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Dokonalý komplex rostlinných, živočišných a minerálních antioxidantů, který chrání buňky na všech úrovních.</a:t>
            </a:r>
            <a:endParaRPr lang="ru-RU" sz="20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20433" y="1912370"/>
            <a:ext cx="2255240" cy="289807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1486035" y="160400"/>
            <a:ext cx="449262" cy="399926"/>
            <a:chOff x="8270875" y="1960562"/>
            <a:chExt cx="1358900" cy="1209675"/>
          </a:xfrm>
          <a:solidFill>
            <a:schemeClr val="bg1"/>
          </a:solidFill>
        </p:grpSpPr>
        <p:sp>
          <p:nvSpPr>
            <p:cNvPr id="8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9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4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5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6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7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8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9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0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1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2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0" y="0"/>
            <a:ext cx="12192000" cy="833439"/>
            <a:chOff x="0" y="0"/>
            <a:chExt cx="12192000" cy="83343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/>
            <a:srcRect b="80985"/>
            <a:stretch>
              <a:fillRect/>
            </a:stretch>
          </p:blipFill>
          <p:spPr bwMode="auto">
            <a:xfrm>
              <a:off x="0" y="0"/>
              <a:ext cx="12192000" cy="833439"/>
            </a:xfrm>
            <a:prstGeom prst="rect">
              <a:avLst/>
            </a:prstGeom>
          </p:spPr>
        </p:pic>
        <p:grpSp>
          <p:nvGrpSpPr>
            <p:cNvPr id="25" name="Группа 24"/>
            <p:cNvGrpSpPr/>
            <p:nvPr/>
          </p:nvGrpSpPr>
          <p:grpSpPr>
            <a:xfrm>
              <a:off x="11486035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26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7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8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0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1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2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3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4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5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6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208213" y="758108"/>
            <a:ext cx="8229600" cy="1143000"/>
          </a:xfrm>
        </p:spPr>
        <p:txBody>
          <a:bodyPr rtlCol="0">
            <a:noAutofit/>
          </a:bodyPr>
          <a:lstStyle/>
          <a:p>
            <a:pPr rtl="0">
              <a:defRPr/>
            </a:pPr>
            <a:r>
              <a:rPr lang="cs" sz="3800" b="1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Doporučené použití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2208213" y="5694363"/>
            <a:ext cx="6264051" cy="8342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>
              <a:defRPr/>
            </a:pPr>
            <a:r>
              <a:rPr lang="cs" sz="1800" b="1" i="0" u="none" strike="noStrike">
                <a:solidFill>
                  <a:srgbClr val="525252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DOPORUČENÍ:</a:t>
            </a:r>
            <a:endParaRPr/>
          </a:p>
          <a:p>
            <a:pPr rtl="0">
              <a:lnSpc>
                <a:spcPts val="1800"/>
              </a:lnSpc>
              <a:defRPr/>
            </a:pPr>
            <a:r>
              <a:rPr lang="cs" sz="1800" b="0" i="0" u="none" strike="noStrike">
                <a:solidFill>
                  <a:srgbClr val="1F4E7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Doba užívání – 1 měsíc. Obyvatelé velkých a průmyslových měst by měli užívat na pravidelné bázi.</a:t>
            </a:r>
            <a:endParaRPr/>
          </a:p>
        </p:txBody>
      </p:sp>
      <p:grpSp>
        <p:nvGrpSpPr>
          <p:cNvPr id="20485" name="Группа 11"/>
          <p:cNvGrpSpPr/>
          <p:nvPr/>
        </p:nvGrpSpPr>
        <p:grpSpPr>
          <a:xfrm>
            <a:off x="2782888" y="1844674"/>
            <a:ext cx="6481761" cy="3403600"/>
            <a:chOff x="1115616" y="1988840"/>
            <a:chExt cx="6763077" cy="3552420"/>
          </a:xfrm>
        </p:grpSpPr>
        <p:pic>
          <p:nvPicPr>
            <p:cNvPr id="20489" name="Рисунок 7" descr="Утром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547664" y="1988841"/>
              <a:ext cx="1289307" cy="1627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90" name="Рисунок 8" descr="вечером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5940153" y="1988840"/>
              <a:ext cx="1207011" cy="154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91" name="Рисунок 9" descr="Капсулы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115616" y="4005065"/>
              <a:ext cx="2505462" cy="1536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92" name="Рисунок 10" descr="Капсулы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5364088" y="4005064"/>
              <a:ext cx="2514605" cy="15361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Прямоугольник 12"/>
          <p:cNvSpPr/>
          <p:nvPr/>
        </p:nvSpPr>
        <p:spPr bwMode="auto">
          <a:xfrm>
            <a:off x="6096000" y="1700214"/>
            <a:ext cx="71438" cy="3889375"/>
          </a:xfrm>
          <a:prstGeom prst="rect">
            <a:avLst/>
          </a:prstGeom>
          <a:solidFill>
            <a:srgbClr val="B3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2668772" y="4633727"/>
            <a:ext cx="12370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 rtl="0">
              <a:defRPr/>
            </a:pPr>
            <a:r>
              <a:rPr lang="cs" sz="18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 kapsle</a:t>
            </a:r>
            <a:endParaRPr/>
          </a:p>
          <a:p>
            <a:pPr algn="ctr" rtl="0">
              <a:defRPr/>
            </a:pPr>
            <a:r>
              <a:rPr lang="cs" sz="18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Formule 3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4019958" y="4633727"/>
            <a:ext cx="12370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 rtl="0">
              <a:defRPr/>
            </a:pPr>
            <a:r>
              <a:rPr lang="cs" sz="18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2 kapsle</a:t>
            </a:r>
            <a:endParaRPr/>
          </a:p>
          <a:p>
            <a:pPr algn="ctr" rtl="0">
              <a:defRPr/>
            </a:pPr>
            <a:r>
              <a:rPr lang="cs" sz="18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Formule 1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6748076" y="4672480"/>
            <a:ext cx="12370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 rtl="0">
              <a:defRPr/>
            </a:pPr>
            <a:r>
              <a:rPr lang="cs" sz="18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 kapsle</a:t>
            </a:r>
            <a:endParaRPr/>
          </a:p>
          <a:p>
            <a:pPr algn="ctr" rtl="0">
              <a:defRPr/>
            </a:pPr>
            <a:r>
              <a:rPr lang="cs" sz="18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Formule 3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8091711" y="4706716"/>
            <a:ext cx="12370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 rtl="0">
              <a:defRPr/>
            </a:pPr>
            <a:r>
              <a:rPr lang="cs" sz="18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2 kapsle</a:t>
            </a:r>
            <a:endParaRPr/>
          </a:p>
          <a:p>
            <a:pPr algn="ctr" rtl="0">
              <a:defRPr/>
            </a:pPr>
            <a:r>
              <a:rPr lang="cs" sz="18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Formule 2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7366611" y="3010044"/>
            <a:ext cx="13163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 rtl="0">
              <a:defRPr/>
            </a:pPr>
            <a:r>
              <a:rPr lang="cs" sz="24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večer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3490925" y="3068752"/>
            <a:ext cx="9749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 rtl="0">
              <a:defRPr/>
            </a:pPr>
            <a:r>
              <a:rPr lang="cs" sz="2400" b="0" i="0" u="none" strike="noStrike">
                <a:solidFill>
                  <a:srgbClr val="5892AD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ráno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>
          <a:xfrm>
            <a:off x="11486035" y="160400"/>
            <a:ext cx="449262" cy="399926"/>
            <a:chOff x="8270875" y="1960562"/>
            <a:chExt cx="1358900" cy="1209675"/>
          </a:xfrm>
          <a:solidFill>
            <a:schemeClr val="bg1"/>
          </a:solidFill>
        </p:grpSpPr>
        <p:sp>
          <p:nvSpPr>
            <p:cNvPr id="6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7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8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9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0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1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2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4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5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19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  <p:sp>
          <p:nvSpPr>
            <p:cNvPr id="25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ru-RU" sz="90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0" y="0"/>
            <a:ext cx="12192000" cy="833439"/>
            <a:chOff x="0" y="0"/>
            <a:chExt cx="12192000" cy="83343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/>
            <a:srcRect b="80985"/>
            <a:stretch>
              <a:fillRect/>
            </a:stretch>
          </p:blipFill>
          <p:spPr bwMode="auto">
            <a:xfrm>
              <a:off x="0" y="0"/>
              <a:ext cx="12192000" cy="833439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11486035" y="160400"/>
              <a:ext cx="449262" cy="399926"/>
              <a:chOff x="8270875" y="1960562"/>
              <a:chExt cx="1358900" cy="1209675"/>
            </a:xfrm>
            <a:solidFill>
              <a:schemeClr val="bg1"/>
            </a:solidFill>
          </p:grpSpPr>
          <p:sp>
            <p:nvSpPr>
              <p:cNvPr id="29" name="Freeform 21"/>
              <p:cNvSpPr/>
              <p:nvPr/>
            </p:nvSpPr>
            <p:spPr bwMode="auto">
              <a:xfrm>
                <a:off x="9004300" y="2386013"/>
                <a:ext cx="625475" cy="149225"/>
              </a:xfrm>
              <a:custGeom>
                <a:avLst/>
                <a:gdLst>
                  <a:gd name="T0" fmla="*/ 0 w 394"/>
                  <a:gd name="T1" fmla="*/ 94 h 94"/>
                  <a:gd name="T2" fmla="*/ 394 w 394"/>
                  <a:gd name="T3" fmla="*/ 94 h 94"/>
                  <a:gd name="T4" fmla="*/ 339 w 394"/>
                  <a:gd name="T5" fmla="*/ 0 h 94"/>
                  <a:gd name="T6" fmla="*/ 53 w 394"/>
                  <a:gd name="T7" fmla="*/ 0 h 94"/>
                  <a:gd name="T8" fmla="*/ 0 w 394"/>
                  <a:gd name="T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4" extrusionOk="0">
                    <a:moveTo>
                      <a:pt x="0" y="94"/>
                    </a:moveTo>
                    <a:lnTo>
                      <a:pt x="394" y="94"/>
                    </a:lnTo>
                    <a:lnTo>
                      <a:pt x="339" y="0"/>
                    </a:lnTo>
                    <a:lnTo>
                      <a:pt x="53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9247188" y="2597149"/>
                <a:ext cx="382587" cy="150813"/>
              </a:xfrm>
              <a:custGeom>
                <a:avLst/>
                <a:gdLst>
                  <a:gd name="T0" fmla="*/ 0 w 241"/>
                  <a:gd name="T1" fmla="*/ 0 h 95"/>
                  <a:gd name="T2" fmla="*/ 55 w 241"/>
                  <a:gd name="T3" fmla="*/ 95 h 95"/>
                  <a:gd name="T4" fmla="*/ 186 w 241"/>
                  <a:gd name="T5" fmla="*/ 95 h 95"/>
                  <a:gd name="T6" fmla="*/ 241 w 241"/>
                  <a:gd name="T7" fmla="*/ 0 h 95"/>
                  <a:gd name="T8" fmla="*/ 0 w 24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 extrusionOk="0">
                    <a:moveTo>
                      <a:pt x="0" y="0"/>
                    </a:moveTo>
                    <a:lnTo>
                      <a:pt x="55" y="95"/>
                    </a:lnTo>
                    <a:lnTo>
                      <a:pt x="186" y="95"/>
                    </a:lnTo>
                    <a:lnTo>
                      <a:pt x="24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8270875" y="2597149"/>
                <a:ext cx="625475" cy="150813"/>
              </a:xfrm>
              <a:custGeom>
                <a:avLst/>
                <a:gdLst>
                  <a:gd name="T0" fmla="*/ 394 w 394"/>
                  <a:gd name="T1" fmla="*/ 0 h 95"/>
                  <a:gd name="T2" fmla="*/ 0 w 394"/>
                  <a:gd name="T3" fmla="*/ 0 h 95"/>
                  <a:gd name="T4" fmla="*/ 55 w 394"/>
                  <a:gd name="T5" fmla="*/ 95 h 95"/>
                  <a:gd name="T6" fmla="*/ 341 w 394"/>
                  <a:gd name="T7" fmla="*/ 95 h 95"/>
                  <a:gd name="T8" fmla="*/ 394 w 394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95" extrusionOk="0">
                    <a:moveTo>
                      <a:pt x="394" y="0"/>
                    </a:moveTo>
                    <a:lnTo>
                      <a:pt x="0" y="0"/>
                    </a:lnTo>
                    <a:lnTo>
                      <a:pt x="55" y="95"/>
                    </a:lnTo>
                    <a:lnTo>
                      <a:pt x="341" y="9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8270875" y="2386013"/>
                <a:ext cx="384175" cy="149225"/>
              </a:xfrm>
              <a:custGeom>
                <a:avLst/>
                <a:gdLst>
                  <a:gd name="T0" fmla="*/ 187 w 242"/>
                  <a:gd name="T1" fmla="*/ 0 h 94"/>
                  <a:gd name="T2" fmla="*/ 55 w 242"/>
                  <a:gd name="T3" fmla="*/ 0 h 94"/>
                  <a:gd name="T4" fmla="*/ 0 w 242"/>
                  <a:gd name="T5" fmla="*/ 94 h 94"/>
                  <a:gd name="T6" fmla="*/ 242 w 242"/>
                  <a:gd name="T7" fmla="*/ 94 h 94"/>
                  <a:gd name="T8" fmla="*/ 187 w 242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 extrusionOk="0">
                    <a:moveTo>
                      <a:pt x="187" y="0"/>
                    </a:moveTo>
                    <a:lnTo>
                      <a:pt x="55" y="0"/>
                    </a:lnTo>
                    <a:lnTo>
                      <a:pt x="0" y="94"/>
                    </a:lnTo>
                    <a:lnTo>
                      <a:pt x="242" y="9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9124950" y="1990725"/>
                <a:ext cx="279400" cy="333375"/>
              </a:xfrm>
              <a:custGeom>
                <a:avLst/>
                <a:gdLst>
                  <a:gd name="T0" fmla="*/ 110 w 176"/>
                  <a:gd name="T1" fmla="*/ 210 h 210"/>
                  <a:gd name="T2" fmla="*/ 176 w 176"/>
                  <a:gd name="T3" fmla="*/ 96 h 210"/>
                  <a:gd name="T4" fmla="*/ 121 w 176"/>
                  <a:gd name="T5" fmla="*/ 0 h 210"/>
                  <a:gd name="T6" fmla="*/ 0 w 176"/>
                  <a:gd name="T7" fmla="*/ 210 h 210"/>
                  <a:gd name="T8" fmla="*/ 110 w 176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10" extrusionOk="0">
                    <a:moveTo>
                      <a:pt x="110" y="210"/>
                    </a:moveTo>
                    <a:lnTo>
                      <a:pt x="176" y="96"/>
                    </a:lnTo>
                    <a:lnTo>
                      <a:pt x="121" y="0"/>
                    </a:lnTo>
                    <a:lnTo>
                      <a:pt x="0" y="210"/>
                    </a:lnTo>
                    <a:lnTo>
                      <a:pt x="110" y="2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637588" y="2627313"/>
                <a:ext cx="400050" cy="542925"/>
              </a:xfrm>
              <a:custGeom>
                <a:avLst/>
                <a:gdLst>
                  <a:gd name="T0" fmla="*/ 197 w 252"/>
                  <a:gd name="T1" fmla="*/ 0 h 342"/>
                  <a:gd name="T2" fmla="*/ 0 w 252"/>
                  <a:gd name="T3" fmla="*/ 342 h 342"/>
                  <a:gd name="T4" fmla="*/ 110 w 252"/>
                  <a:gd name="T5" fmla="*/ 342 h 342"/>
                  <a:gd name="T6" fmla="*/ 252 w 252"/>
                  <a:gd name="T7" fmla="*/ 95 h 342"/>
                  <a:gd name="T8" fmla="*/ 197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197" y="0"/>
                    </a:moveTo>
                    <a:lnTo>
                      <a:pt x="0" y="342"/>
                    </a:lnTo>
                    <a:lnTo>
                      <a:pt x="110" y="342"/>
                    </a:lnTo>
                    <a:lnTo>
                      <a:pt x="252" y="95"/>
                    </a:lnTo>
                    <a:lnTo>
                      <a:pt x="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8496300" y="2808288"/>
                <a:ext cx="279400" cy="331788"/>
              </a:xfrm>
              <a:custGeom>
                <a:avLst/>
                <a:gdLst>
                  <a:gd name="T0" fmla="*/ 66 w 176"/>
                  <a:gd name="T1" fmla="*/ 0 h 209"/>
                  <a:gd name="T2" fmla="*/ 0 w 176"/>
                  <a:gd name="T3" fmla="*/ 114 h 209"/>
                  <a:gd name="T4" fmla="*/ 55 w 176"/>
                  <a:gd name="T5" fmla="*/ 209 h 209"/>
                  <a:gd name="T6" fmla="*/ 176 w 176"/>
                  <a:gd name="T7" fmla="*/ 0 h 209"/>
                  <a:gd name="T8" fmla="*/ 66 w 176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66" y="0"/>
                    </a:moveTo>
                    <a:lnTo>
                      <a:pt x="0" y="114"/>
                    </a:lnTo>
                    <a:lnTo>
                      <a:pt x="55" y="209"/>
                    </a:lnTo>
                    <a:lnTo>
                      <a:pt x="17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8496300" y="1990725"/>
                <a:ext cx="400050" cy="544513"/>
              </a:xfrm>
              <a:custGeom>
                <a:avLst/>
                <a:gdLst>
                  <a:gd name="T0" fmla="*/ 252 w 252"/>
                  <a:gd name="T1" fmla="*/ 343 h 343"/>
                  <a:gd name="T2" fmla="*/ 55 w 252"/>
                  <a:gd name="T3" fmla="*/ 0 h 343"/>
                  <a:gd name="T4" fmla="*/ 0 w 252"/>
                  <a:gd name="T5" fmla="*/ 96 h 343"/>
                  <a:gd name="T6" fmla="*/ 144 w 252"/>
                  <a:gd name="T7" fmla="*/ 343 h 343"/>
                  <a:gd name="T8" fmla="*/ 252 w 252"/>
                  <a:gd name="T9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3" extrusionOk="0">
                    <a:moveTo>
                      <a:pt x="252" y="343"/>
                    </a:moveTo>
                    <a:lnTo>
                      <a:pt x="55" y="0"/>
                    </a:lnTo>
                    <a:lnTo>
                      <a:pt x="0" y="96"/>
                    </a:lnTo>
                    <a:lnTo>
                      <a:pt x="144" y="343"/>
                    </a:lnTo>
                    <a:lnTo>
                      <a:pt x="252" y="3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8983663" y="2838450"/>
                <a:ext cx="279400" cy="331788"/>
              </a:xfrm>
              <a:custGeom>
                <a:avLst/>
                <a:gdLst>
                  <a:gd name="T0" fmla="*/ 0 w 176"/>
                  <a:gd name="T1" fmla="*/ 95 h 209"/>
                  <a:gd name="T2" fmla="*/ 66 w 176"/>
                  <a:gd name="T3" fmla="*/ 209 h 209"/>
                  <a:gd name="T4" fmla="*/ 176 w 176"/>
                  <a:gd name="T5" fmla="*/ 209 h 209"/>
                  <a:gd name="T6" fmla="*/ 55 w 176"/>
                  <a:gd name="T7" fmla="*/ 0 h 209"/>
                  <a:gd name="T8" fmla="*/ 0 w 176"/>
                  <a:gd name="T9" fmla="*/ 9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9" extrusionOk="0">
                    <a:moveTo>
                      <a:pt x="0" y="95"/>
                    </a:moveTo>
                    <a:lnTo>
                      <a:pt x="66" y="209"/>
                    </a:lnTo>
                    <a:lnTo>
                      <a:pt x="176" y="209"/>
                    </a:lnTo>
                    <a:lnTo>
                      <a:pt x="5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9004300" y="2597149"/>
                <a:ext cx="400050" cy="542925"/>
              </a:xfrm>
              <a:custGeom>
                <a:avLst/>
                <a:gdLst>
                  <a:gd name="T0" fmla="*/ 0 w 252"/>
                  <a:gd name="T1" fmla="*/ 0 h 342"/>
                  <a:gd name="T2" fmla="*/ 197 w 252"/>
                  <a:gd name="T3" fmla="*/ 342 h 342"/>
                  <a:gd name="T4" fmla="*/ 252 w 252"/>
                  <a:gd name="T5" fmla="*/ 247 h 342"/>
                  <a:gd name="T6" fmla="*/ 108 w 252"/>
                  <a:gd name="T7" fmla="*/ 0 h 342"/>
                  <a:gd name="T8" fmla="*/ 0 w 25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42" extrusionOk="0">
                    <a:moveTo>
                      <a:pt x="0" y="0"/>
                    </a:moveTo>
                    <a:lnTo>
                      <a:pt x="197" y="342"/>
                    </a:lnTo>
                    <a:lnTo>
                      <a:pt x="252" y="247"/>
                    </a:lnTo>
                    <a:lnTo>
                      <a:pt x="10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8637588" y="1960562"/>
                <a:ext cx="625475" cy="544513"/>
              </a:xfrm>
              <a:custGeom>
                <a:avLst/>
                <a:gdLst>
                  <a:gd name="T0" fmla="*/ 394 w 394"/>
                  <a:gd name="T1" fmla="*/ 0 h 343"/>
                  <a:gd name="T2" fmla="*/ 284 w 394"/>
                  <a:gd name="T3" fmla="*/ 0 h 343"/>
                  <a:gd name="T4" fmla="*/ 197 w 394"/>
                  <a:gd name="T5" fmla="*/ 152 h 343"/>
                  <a:gd name="T6" fmla="*/ 110 w 394"/>
                  <a:gd name="T7" fmla="*/ 0 h 343"/>
                  <a:gd name="T8" fmla="*/ 0 w 394"/>
                  <a:gd name="T9" fmla="*/ 0 h 343"/>
                  <a:gd name="T10" fmla="*/ 197 w 394"/>
                  <a:gd name="T11" fmla="*/ 343 h 343"/>
                  <a:gd name="T12" fmla="*/ 394 w 394"/>
                  <a:gd name="T13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4" h="343" extrusionOk="0">
                    <a:moveTo>
                      <a:pt x="394" y="0"/>
                    </a:moveTo>
                    <a:lnTo>
                      <a:pt x="284" y="0"/>
                    </a:lnTo>
                    <a:lnTo>
                      <a:pt x="197" y="152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197" y="34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ru-RU" sz="900"/>
              </a:p>
            </p:txBody>
          </p:sp>
        </p:grpSp>
      </p:grp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1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492</Words>
  <Application>Microsoft Office PowerPoint</Application>
  <PresentationFormat>Širokoúhlá obrazovka</PresentationFormat>
  <Paragraphs>95</Paragraphs>
  <Slides>16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Detox, mikroflóra a zdraví střev</vt:lpstr>
      <vt:lpstr>Zdroje škodlivých látek</vt:lpstr>
      <vt:lpstr>Jaká jsou rizika znečištění těla?</vt:lpstr>
      <vt:lpstr>Jak zachráníte své buňky, abyste se vždy cítili skvěle?</vt:lpstr>
      <vt:lpstr>Renaissance Triple Set</vt:lpstr>
      <vt:lpstr>Formule 1</vt:lpstr>
      <vt:lpstr>Formule 2</vt:lpstr>
      <vt:lpstr>Formule 3</vt:lpstr>
      <vt:lpstr>Doporučené použití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тройного очищения организма</dc:title>
  <dc:creator>Турсин Юлиан Александрович</dc:creator>
  <cp:lastModifiedBy>Sergey Erushin</cp:lastModifiedBy>
  <cp:revision>27</cp:revision>
  <dcterms:created xsi:type="dcterms:W3CDTF">2019-01-28T09:34:39Z</dcterms:created>
  <dcterms:modified xsi:type="dcterms:W3CDTF">2022-12-12T09:05:40Z</dcterms:modified>
</cp:coreProperties>
</file>